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7" r:id="rId2"/>
    <p:sldId id="348" r:id="rId3"/>
    <p:sldId id="349" r:id="rId4"/>
    <p:sldId id="352" r:id="rId5"/>
    <p:sldId id="365" r:id="rId6"/>
    <p:sldId id="344" r:id="rId7"/>
    <p:sldId id="323" r:id="rId8"/>
    <p:sldId id="367" r:id="rId9"/>
    <p:sldId id="303" r:id="rId10"/>
    <p:sldId id="369" r:id="rId11"/>
    <p:sldId id="329" r:id="rId12"/>
    <p:sldId id="375" r:id="rId13"/>
    <p:sldId id="376" r:id="rId14"/>
    <p:sldId id="345" r:id="rId15"/>
    <p:sldId id="360" r:id="rId16"/>
    <p:sldId id="361" r:id="rId17"/>
    <p:sldId id="311" r:id="rId18"/>
    <p:sldId id="335" r:id="rId19"/>
    <p:sldId id="372" r:id="rId20"/>
    <p:sldId id="373" r:id="rId21"/>
    <p:sldId id="308" r:id="rId22"/>
    <p:sldId id="333" r:id="rId23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D2A"/>
    <a:srgbClr val="F36D25"/>
    <a:srgbClr val="8F1838"/>
    <a:srgbClr val="FF0000"/>
    <a:srgbClr val="00B050"/>
    <a:srgbClr val="FC7214"/>
    <a:srgbClr val="740000"/>
    <a:srgbClr val="9E0000"/>
    <a:srgbClr val="A8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3407" autoAdjust="0"/>
  </p:normalViewPr>
  <p:slideViewPr>
    <p:cSldViewPr snapToGrid="0">
      <p:cViewPr varScale="1">
        <p:scale>
          <a:sx n="100" d="100"/>
          <a:sy n="10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notesViewPr>
    <p:cSldViewPr snapToGrid="0">
      <p:cViewPr varScale="1">
        <p:scale>
          <a:sx n="72" d="100"/>
          <a:sy n="72" d="100"/>
        </p:scale>
        <p:origin x="40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5EA13-BF24-440C-B8E6-B4AD7931311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99F0B3-1C4B-4B17-9978-BD7B6AF622EE}">
      <dgm:prSet phldrT="[Text]" custT="1"/>
      <dgm:spPr>
        <a:solidFill>
          <a:srgbClr val="CF8D2A"/>
        </a:solidFill>
        <a:ln>
          <a:noFill/>
        </a:ln>
      </dgm:spPr>
      <dgm:t>
        <a:bodyPr/>
        <a:lstStyle/>
        <a:p>
          <a:r>
            <a:rPr lang="en-US" sz="2400" b="1" dirty="0"/>
            <a:t>Target 12.2</a:t>
          </a:r>
        </a:p>
      </dgm:t>
    </dgm:pt>
    <dgm:pt modelId="{C276FDE8-8A97-4611-B602-B63634056E27}" type="parTrans" cxnId="{23097FDC-5FDA-4A05-A78B-E0D7131ED62B}">
      <dgm:prSet/>
      <dgm:spPr/>
      <dgm:t>
        <a:bodyPr/>
        <a:lstStyle/>
        <a:p>
          <a:endParaRPr lang="en-US" sz="2400"/>
        </a:p>
      </dgm:t>
    </dgm:pt>
    <dgm:pt modelId="{522495D5-71E0-4CF6-85A3-9F0A85EA43CD}" type="sibTrans" cxnId="{23097FDC-5FDA-4A05-A78B-E0D7131ED62B}">
      <dgm:prSet/>
      <dgm:spPr/>
      <dgm:t>
        <a:bodyPr/>
        <a:lstStyle/>
        <a:p>
          <a:endParaRPr lang="en-US" sz="2400"/>
        </a:p>
      </dgm:t>
    </dgm:pt>
    <dgm:pt modelId="{B52798CE-5974-4902-BCF1-AFC0871AE2F7}">
      <dgm:prSet phldrT="[Text]" custT="1"/>
      <dgm:spPr/>
      <dgm:t>
        <a:bodyPr/>
        <a:lstStyle/>
        <a:p>
          <a:r>
            <a:rPr lang="en-US" sz="2400" cap="all" dirty="0"/>
            <a:t>SUSTAINABLE MANAGEMENT AND USE OF NATURAL RESOURCES</a:t>
          </a:r>
          <a:endParaRPr lang="en-US" sz="2400" dirty="0"/>
        </a:p>
      </dgm:t>
    </dgm:pt>
    <dgm:pt modelId="{01385D70-57C8-48C1-92CA-55AA2A630022}" type="parTrans" cxnId="{46D06B62-C556-4038-9047-725134065C6E}">
      <dgm:prSet/>
      <dgm:spPr/>
      <dgm:t>
        <a:bodyPr/>
        <a:lstStyle/>
        <a:p>
          <a:endParaRPr lang="en-US" sz="2400"/>
        </a:p>
      </dgm:t>
    </dgm:pt>
    <dgm:pt modelId="{04B47AD1-175C-47EE-A1AC-59DCA3E5B07D}" type="sibTrans" cxnId="{46D06B62-C556-4038-9047-725134065C6E}">
      <dgm:prSet/>
      <dgm:spPr/>
      <dgm:t>
        <a:bodyPr/>
        <a:lstStyle/>
        <a:p>
          <a:endParaRPr lang="en-US" sz="2400"/>
        </a:p>
      </dgm:t>
    </dgm:pt>
    <dgm:pt modelId="{D348CA80-7CCB-42DE-A8C2-5FD5B781FBEE}">
      <dgm:prSet custT="1"/>
      <dgm:spPr>
        <a:solidFill>
          <a:srgbClr val="CF8D2A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r>
            <a:rPr lang="en-US" sz="24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Target</a:t>
          </a:r>
          <a:r>
            <a:rPr lang="en-US" sz="2400" b="1" dirty="0"/>
            <a:t> 12.4</a:t>
          </a:r>
        </a:p>
      </dgm:t>
    </dgm:pt>
    <dgm:pt modelId="{43D38B4C-D10D-4F6C-A3CC-26B4BB945D77}" type="parTrans" cxnId="{47C5CDAE-71CD-4E3D-946C-7CE2AE63844A}">
      <dgm:prSet/>
      <dgm:spPr/>
      <dgm:t>
        <a:bodyPr/>
        <a:lstStyle/>
        <a:p>
          <a:endParaRPr lang="en-US" sz="2400"/>
        </a:p>
      </dgm:t>
    </dgm:pt>
    <dgm:pt modelId="{B5E8458F-803B-4C99-A9E4-8D1BB583623A}" type="sibTrans" cxnId="{47C5CDAE-71CD-4E3D-946C-7CE2AE63844A}">
      <dgm:prSet/>
      <dgm:spPr/>
      <dgm:t>
        <a:bodyPr/>
        <a:lstStyle/>
        <a:p>
          <a:endParaRPr lang="en-US" sz="2400"/>
        </a:p>
      </dgm:t>
    </dgm:pt>
    <dgm:pt modelId="{FB2444F0-B406-476A-BE9B-057E5201D9C8}">
      <dgm:prSet custT="1"/>
      <dgm:spPr/>
      <dgm:t>
        <a:bodyPr/>
        <a:lstStyle/>
        <a:p>
          <a:r>
            <a:rPr lang="en-US" sz="2400" dirty="0"/>
            <a:t>RESPONSIBLE MANAGEMENT OF CHEMICALS AND WASTE</a:t>
          </a:r>
        </a:p>
      </dgm:t>
    </dgm:pt>
    <dgm:pt modelId="{9379A88E-A251-4D61-AB3F-4358FE7BBC5E}" type="parTrans" cxnId="{991795D3-7D2E-4959-80A4-5CF6C0DE5401}">
      <dgm:prSet/>
      <dgm:spPr/>
      <dgm:t>
        <a:bodyPr/>
        <a:lstStyle/>
        <a:p>
          <a:endParaRPr lang="en-US" sz="2400"/>
        </a:p>
      </dgm:t>
    </dgm:pt>
    <dgm:pt modelId="{A6F71B7C-A98F-40B3-9E16-D69B76986B47}" type="sibTrans" cxnId="{991795D3-7D2E-4959-80A4-5CF6C0DE5401}">
      <dgm:prSet/>
      <dgm:spPr/>
      <dgm:t>
        <a:bodyPr/>
        <a:lstStyle/>
        <a:p>
          <a:endParaRPr lang="en-US" sz="2400"/>
        </a:p>
      </dgm:t>
    </dgm:pt>
    <dgm:pt modelId="{7475233A-7EE9-496B-AA29-B46978F59BA6}">
      <dgm:prSet custT="1"/>
      <dgm:spPr>
        <a:solidFill>
          <a:srgbClr val="CF8D2A"/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9530" tIns="49530" rIns="49530" bIns="49530" numCol="1" spcCol="1270" anchor="ctr" anchorCtr="0"/>
        <a:lstStyle/>
        <a:p>
          <a:r>
            <a:rPr lang="en-US" sz="24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Target</a:t>
          </a:r>
          <a:r>
            <a:rPr lang="en-US" sz="2400" b="1" dirty="0"/>
            <a:t> 12.5</a:t>
          </a:r>
        </a:p>
      </dgm:t>
    </dgm:pt>
    <dgm:pt modelId="{89659E43-0183-454F-98E7-2787B5C79FA2}" type="parTrans" cxnId="{EB928A62-D1ED-43F0-A6F0-F922526E377F}">
      <dgm:prSet/>
      <dgm:spPr/>
      <dgm:t>
        <a:bodyPr/>
        <a:lstStyle/>
        <a:p>
          <a:endParaRPr lang="en-US" sz="2400"/>
        </a:p>
      </dgm:t>
    </dgm:pt>
    <dgm:pt modelId="{263CA70D-8AD1-4D88-8F49-DB874491D6F3}" type="sibTrans" cxnId="{EB928A62-D1ED-43F0-A6F0-F922526E377F}">
      <dgm:prSet/>
      <dgm:spPr/>
      <dgm:t>
        <a:bodyPr/>
        <a:lstStyle/>
        <a:p>
          <a:endParaRPr lang="en-US" sz="2400"/>
        </a:p>
      </dgm:t>
    </dgm:pt>
    <dgm:pt modelId="{40AA0ACA-1EF3-41D6-A9C3-89A6F599A39E}">
      <dgm:prSet custT="1"/>
      <dgm:spPr/>
      <dgm:t>
        <a:bodyPr/>
        <a:lstStyle/>
        <a:p>
          <a:r>
            <a:rPr lang="en-US" sz="2400" dirty="0"/>
            <a:t>SUBSTANTIALLY REDUCE WASTE GENERATION</a:t>
          </a:r>
        </a:p>
      </dgm:t>
    </dgm:pt>
    <dgm:pt modelId="{0FBCE1EA-08F7-4EE3-AA32-FE6152DEA4FC}" type="parTrans" cxnId="{92269070-069E-4FE9-A410-F91507CF1FF2}">
      <dgm:prSet/>
      <dgm:spPr/>
      <dgm:t>
        <a:bodyPr/>
        <a:lstStyle/>
        <a:p>
          <a:endParaRPr lang="en-US" sz="2400"/>
        </a:p>
      </dgm:t>
    </dgm:pt>
    <dgm:pt modelId="{0BD76438-362E-4FB9-A0F2-6132978E8DD7}" type="sibTrans" cxnId="{92269070-069E-4FE9-A410-F91507CF1FF2}">
      <dgm:prSet/>
      <dgm:spPr/>
      <dgm:t>
        <a:bodyPr/>
        <a:lstStyle/>
        <a:p>
          <a:endParaRPr lang="en-US" sz="2400"/>
        </a:p>
      </dgm:t>
    </dgm:pt>
    <dgm:pt modelId="{DD50A683-E839-43ED-9196-F0FEB756D073}" type="pres">
      <dgm:prSet presAssocID="{D5E5EA13-BF24-440C-B8E6-B4AD7931311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840A955F-6B9A-468B-BE07-F0E4E5E165A1}" type="pres">
      <dgm:prSet presAssocID="{4C99F0B3-1C4B-4B17-9978-BD7B6AF622EE}" presName="composite" presStyleCnt="0"/>
      <dgm:spPr/>
    </dgm:pt>
    <dgm:pt modelId="{71EC2E65-8172-4842-ADF7-45A7D19D5A64}" type="pres">
      <dgm:prSet presAssocID="{4C99F0B3-1C4B-4B17-9978-BD7B6AF622EE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8E8ADBA-2279-454C-8F98-6FA5A10ED924}" type="pres">
      <dgm:prSet presAssocID="{4C99F0B3-1C4B-4B17-9978-BD7B6AF622EE}" presName="Parent" presStyleLbl="alignNode1" presStyleIdx="0" presStyleCnt="3" custScaleY="92934">
        <dgm:presLayoutVars>
          <dgm:chMax val="3"/>
          <dgm:chPref val="3"/>
          <dgm:bulletEnabled val="1"/>
        </dgm:presLayoutVars>
      </dgm:prSet>
      <dgm:spPr/>
    </dgm:pt>
    <dgm:pt modelId="{49E14385-3B0C-4B38-99E6-A1BC18C44504}" type="pres">
      <dgm:prSet presAssocID="{4C99F0B3-1C4B-4B17-9978-BD7B6AF622EE}" presName="Accent" presStyleLbl="parChTrans1D1" presStyleIdx="0" presStyleCnt="3"/>
      <dgm:spPr/>
    </dgm:pt>
    <dgm:pt modelId="{0CD5C453-C143-45CF-9246-0F4601ED9C82}" type="pres">
      <dgm:prSet presAssocID="{522495D5-71E0-4CF6-85A3-9F0A85EA43CD}" presName="sibTrans" presStyleCnt="0"/>
      <dgm:spPr/>
    </dgm:pt>
    <dgm:pt modelId="{1432AE34-D4D8-478B-9A3C-5F4E6D172D26}" type="pres">
      <dgm:prSet presAssocID="{D348CA80-7CCB-42DE-A8C2-5FD5B781FBEE}" presName="composite" presStyleCnt="0"/>
      <dgm:spPr/>
    </dgm:pt>
    <dgm:pt modelId="{91B02D46-827E-41C0-8A4E-C70423BA640A}" type="pres">
      <dgm:prSet presAssocID="{D348CA80-7CCB-42DE-A8C2-5FD5B781FBEE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EA6B7F-C44E-41A3-8578-9A7F42B5458D}" type="pres">
      <dgm:prSet presAssocID="{D348CA80-7CCB-42DE-A8C2-5FD5B781FBEE}" presName="Parent" presStyleLbl="alignNode1" presStyleIdx="1" presStyleCnt="3" custScaleY="92934">
        <dgm:presLayoutVars>
          <dgm:chMax val="3"/>
          <dgm:chPref val="3"/>
          <dgm:bulletEnabled val="1"/>
        </dgm:presLayoutVars>
      </dgm:prSet>
      <dgm:spPr/>
    </dgm:pt>
    <dgm:pt modelId="{110A2775-B8BA-449A-923D-FF6EFEC1D5FD}" type="pres">
      <dgm:prSet presAssocID="{D348CA80-7CCB-42DE-A8C2-5FD5B781FBEE}" presName="Accent" presStyleLbl="parChTrans1D1" presStyleIdx="1" presStyleCnt="3"/>
      <dgm:spPr/>
    </dgm:pt>
    <dgm:pt modelId="{761CF6CB-2A1E-4243-AA7C-6F8B0EB339EB}" type="pres">
      <dgm:prSet presAssocID="{B5E8458F-803B-4C99-A9E4-8D1BB583623A}" presName="sibTrans" presStyleCnt="0"/>
      <dgm:spPr/>
    </dgm:pt>
    <dgm:pt modelId="{353DD3A5-C974-4CA0-A2C8-88FCFF974585}" type="pres">
      <dgm:prSet presAssocID="{7475233A-7EE9-496B-AA29-B46978F59BA6}" presName="composite" presStyleCnt="0"/>
      <dgm:spPr/>
    </dgm:pt>
    <dgm:pt modelId="{F5EBA890-A409-45DE-AC11-FDF578305F72}" type="pres">
      <dgm:prSet presAssocID="{7475233A-7EE9-496B-AA29-B46978F59BA6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3004D28-9406-4DD2-AC2B-07F964C0D7BF}" type="pres">
      <dgm:prSet presAssocID="{7475233A-7EE9-496B-AA29-B46978F59BA6}" presName="Parent" presStyleLbl="alignNode1" presStyleIdx="2" presStyleCnt="3" custScaleY="92934">
        <dgm:presLayoutVars>
          <dgm:chMax val="3"/>
          <dgm:chPref val="3"/>
          <dgm:bulletEnabled val="1"/>
        </dgm:presLayoutVars>
      </dgm:prSet>
      <dgm:spPr/>
    </dgm:pt>
    <dgm:pt modelId="{43276604-0215-403D-8025-3D01A87CF1AF}" type="pres">
      <dgm:prSet presAssocID="{7475233A-7EE9-496B-AA29-B46978F59BA6}" presName="Accent" presStyleLbl="parChTrans1D1" presStyleIdx="2" presStyleCnt="3"/>
      <dgm:spPr/>
    </dgm:pt>
  </dgm:ptLst>
  <dgm:cxnLst>
    <dgm:cxn modelId="{E27D8D26-9155-4C8F-8792-9A93DF0FC95F}" type="presOf" srcId="{7475233A-7EE9-496B-AA29-B46978F59BA6}" destId="{93004D28-9406-4DD2-AC2B-07F964C0D7BF}" srcOrd="0" destOrd="0" presId="urn:microsoft.com/office/officeart/2011/layout/TabList"/>
    <dgm:cxn modelId="{46D06B62-C556-4038-9047-725134065C6E}" srcId="{4C99F0B3-1C4B-4B17-9978-BD7B6AF622EE}" destId="{B52798CE-5974-4902-BCF1-AFC0871AE2F7}" srcOrd="0" destOrd="0" parTransId="{01385D70-57C8-48C1-92CA-55AA2A630022}" sibTransId="{04B47AD1-175C-47EE-A1AC-59DCA3E5B07D}"/>
    <dgm:cxn modelId="{EB928A62-D1ED-43F0-A6F0-F922526E377F}" srcId="{D5E5EA13-BF24-440C-B8E6-B4AD79313119}" destId="{7475233A-7EE9-496B-AA29-B46978F59BA6}" srcOrd="2" destOrd="0" parTransId="{89659E43-0183-454F-98E7-2787B5C79FA2}" sibTransId="{263CA70D-8AD1-4D88-8F49-DB874491D6F3}"/>
    <dgm:cxn modelId="{9E36B843-EE20-4C83-995A-F3E20C272B7C}" type="presOf" srcId="{B52798CE-5974-4902-BCF1-AFC0871AE2F7}" destId="{71EC2E65-8172-4842-ADF7-45A7D19D5A64}" srcOrd="0" destOrd="0" presId="urn:microsoft.com/office/officeart/2011/layout/TabList"/>
    <dgm:cxn modelId="{92269070-069E-4FE9-A410-F91507CF1FF2}" srcId="{7475233A-7EE9-496B-AA29-B46978F59BA6}" destId="{40AA0ACA-1EF3-41D6-A9C3-89A6F599A39E}" srcOrd="0" destOrd="0" parTransId="{0FBCE1EA-08F7-4EE3-AA32-FE6152DEA4FC}" sibTransId="{0BD76438-362E-4FB9-A0F2-6132978E8DD7}"/>
    <dgm:cxn modelId="{23F73473-FC8D-4F2B-BA10-369A98490C23}" type="presOf" srcId="{D348CA80-7CCB-42DE-A8C2-5FD5B781FBEE}" destId="{C5EA6B7F-C44E-41A3-8578-9A7F42B5458D}" srcOrd="0" destOrd="0" presId="urn:microsoft.com/office/officeart/2011/layout/TabList"/>
    <dgm:cxn modelId="{4E308676-8EAE-4D31-8B8D-9DAED27C579C}" type="presOf" srcId="{FB2444F0-B406-476A-BE9B-057E5201D9C8}" destId="{91B02D46-827E-41C0-8A4E-C70423BA640A}" srcOrd="0" destOrd="0" presId="urn:microsoft.com/office/officeart/2011/layout/TabList"/>
    <dgm:cxn modelId="{2AFA989A-ECB0-4DCB-AB74-4416C73C876F}" type="presOf" srcId="{D5E5EA13-BF24-440C-B8E6-B4AD79313119}" destId="{DD50A683-E839-43ED-9196-F0FEB756D073}" srcOrd="0" destOrd="0" presId="urn:microsoft.com/office/officeart/2011/layout/TabList"/>
    <dgm:cxn modelId="{5E141B9F-E539-4F1B-A71A-4AFE99FAD471}" type="presOf" srcId="{40AA0ACA-1EF3-41D6-A9C3-89A6F599A39E}" destId="{F5EBA890-A409-45DE-AC11-FDF578305F72}" srcOrd="0" destOrd="0" presId="urn:microsoft.com/office/officeart/2011/layout/TabList"/>
    <dgm:cxn modelId="{47C5CDAE-71CD-4E3D-946C-7CE2AE63844A}" srcId="{D5E5EA13-BF24-440C-B8E6-B4AD79313119}" destId="{D348CA80-7CCB-42DE-A8C2-5FD5B781FBEE}" srcOrd="1" destOrd="0" parTransId="{43D38B4C-D10D-4F6C-A3CC-26B4BB945D77}" sibTransId="{B5E8458F-803B-4C99-A9E4-8D1BB583623A}"/>
    <dgm:cxn modelId="{991795D3-7D2E-4959-80A4-5CF6C0DE5401}" srcId="{D348CA80-7CCB-42DE-A8C2-5FD5B781FBEE}" destId="{FB2444F0-B406-476A-BE9B-057E5201D9C8}" srcOrd="0" destOrd="0" parTransId="{9379A88E-A251-4D61-AB3F-4358FE7BBC5E}" sibTransId="{A6F71B7C-A98F-40B3-9E16-D69B76986B47}"/>
    <dgm:cxn modelId="{23097FDC-5FDA-4A05-A78B-E0D7131ED62B}" srcId="{D5E5EA13-BF24-440C-B8E6-B4AD79313119}" destId="{4C99F0B3-1C4B-4B17-9978-BD7B6AF622EE}" srcOrd="0" destOrd="0" parTransId="{C276FDE8-8A97-4611-B602-B63634056E27}" sibTransId="{522495D5-71E0-4CF6-85A3-9F0A85EA43CD}"/>
    <dgm:cxn modelId="{F36F29FA-F54D-4032-A2C0-09B3B231517F}" type="presOf" srcId="{4C99F0B3-1C4B-4B17-9978-BD7B6AF622EE}" destId="{F8E8ADBA-2279-454C-8F98-6FA5A10ED924}" srcOrd="0" destOrd="0" presId="urn:microsoft.com/office/officeart/2011/layout/TabList"/>
    <dgm:cxn modelId="{755B0327-45E5-44D9-9B1D-B44DE3186760}" type="presParOf" srcId="{DD50A683-E839-43ED-9196-F0FEB756D073}" destId="{840A955F-6B9A-468B-BE07-F0E4E5E165A1}" srcOrd="0" destOrd="0" presId="urn:microsoft.com/office/officeart/2011/layout/TabList"/>
    <dgm:cxn modelId="{A5E762DB-C8D0-4A53-ACF2-A81BC84B59C5}" type="presParOf" srcId="{840A955F-6B9A-468B-BE07-F0E4E5E165A1}" destId="{71EC2E65-8172-4842-ADF7-45A7D19D5A64}" srcOrd="0" destOrd="0" presId="urn:microsoft.com/office/officeart/2011/layout/TabList"/>
    <dgm:cxn modelId="{A8F52CDF-9A21-4E75-8838-245D805B2F4D}" type="presParOf" srcId="{840A955F-6B9A-468B-BE07-F0E4E5E165A1}" destId="{F8E8ADBA-2279-454C-8F98-6FA5A10ED924}" srcOrd="1" destOrd="0" presId="urn:microsoft.com/office/officeart/2011/layout/TabList"/>
    <dgm:cxn modelId="{B324781C-F26E-4D7F-A33A-1BF7F12717FF}" type="presParOf" srcId="{840A955F-6B9A-468B-BE07-F0E4E5E165A1}" destId="{49E14385-3B0C-4B38-99E6-A1BC18C44504}" srcOrd="2" destOrd="0" presId="urn:microsoft.com/office/officeart/2011/layout/TabList"/>
    <dgm:cxn modelId="{42E48B0F-5623-4D7C-BA6E-3AC04B5813BE}" type="presParOf" srcId="{DD50A683-E839-43ED-9196-F0FEB756D073}" destId="{0CD5C453-C143-45CF-9246-0F4601ED9C82}" srcOrd="1" destOrd="0" presId="urn:microsoft.com/office/officeart/2011/layout/TabList"/>
    <dgm:cxn modelId="{8A14F870-2B29-434C-A084-DD7C1DB89830}" type="presParOf" srcId="{DD50A683-E839-43ED-9196-F0FEB756D073}" destId="{1432AE34-D4D8-478B-9A3C-5F4E6D172D26}" srcOrd="2" destOrd="0" presId="urn:microsoft.com/office/officeart/2011/layout/TabList"/>
    <dgm:cxn modelId="{8AF75BED-B7B6-4214-98AA-1D933169B0E3}" type="presParOf" srcId="{1432AE34-D4D8-478B-9A3C-5F4E6D172D26}" destId="{91B02D46-827E-41C0-8A4E-C70423BA640A}" srcOrd="0" destOrd="0" presId="urn:microsoft.com/office/officeart/2011/layout/TabList"/>
    <dgm:cxn modelId="{5E79BDB2-6F4F-4424-A1EA-47F2247A1050}" type="presParOf" srcId="{1432AE34-D4D8-478B-9A3C-5F4E6D172D26}" destId="{C5EA6B7F-C44E-41A3-8578-9A7F42B5458D}" srcOrd="1" destOrd="0" presId="urn:microsoft.com/office/officeart/2011/layout/TabList"/>
    <dgm:cxn modelId="{F640C8C9-E3DA-4CB3-8770-ED3CC63819A9}" type="presParOf" srcId="{1432AE34-D4D8-478B-9A3C-5F4E6D172D26}" destId="{110A2775-B8BA-449A-923D-FF6EFEC1D5FD}" srcOrd="2" destOrd="0" presId="urn:microsoft.com/office/officeart/2011/layout/TabList"/>
    <dgm:cxn modelId="{5DD9E64E-F8AC-4FF3-9534-25AEE52E2AEE}" type="presParOf" srcId="{DD50A683-E839-43ED-9196-F0FEB756D073}" destId="{761CF6CB-2A1E-4243-AA7C-6F8B0EB339EB}" srcOrd="3" destOrd="0" presId="urn:microsoft.com/office/officeart/2011/layout/TabList"/>
    <dgm:cxn modelId="{BE30B3E3-A16A-4C62-A9E8-04EDF1C4EBDC}" type="presParOf" srcId="{DD50A683-E839-43ED-9196-F0FEB756D073}" destId="{353DD3A5-C974-4CA0-A2C8-88FCFF974585}" srcOrd="4" destOrd="0" presId="urn:microsoft.com/office/officeart/2011/layout/TabList"/>
    <dgm:cxn modelId="{73EA465E-D2FE-458A-AF34-1540D60BE6D2}" type="presParOf" srcId="{353DD3A5-C974-4CA0-A2C8-88FCFF974585}" destId="{F5EBA890-A409-45DE-AC11-FDF578305F72}" srcOrd="0" destOrd="0" presId="urn:microsoft.com/office/officeart/2011/layout/TabList"/>
    <dgm:cxn modelId="{2A9219BA-75D6-4943-9143-7C0F6542824B}" type="presParOf" srcId="{353DD3A5-C974-4CA0-A2C8-88FCFF974585}" destId="{93004D28-9406-4DD2-AC2B-07F964C0D7BF}" srcOrd="1" destOrd="0" presId="urn:microsoft.com/office/officeart/2011/layout/TabList"/>
    <dgm:cxn modelId="{82824668-0689-4F2C-AD06-1820C34696A1}" type="presParOf" srcId="{353DD3A5-C974-4CA0-A2C8-88FCFF974585}" destId="{43276604-0215-403D-8025-3D01A87CF1AF}" srcOrd="2" destOrd="0" presId="urn:microsoft.com/office/officeart/2011/layout/Tab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5EA13-BF24-440C-B8E6-B4AD7931311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6A72C-3C88-470B-8A63-6BC07BF8531D}">
      <dgm:prSet phldrT="[Text]" custT="1"/>
      <dgm:spPr>
        <a:solidFill>
          <a:srgbClr val="8F1838"/>
        </a:solidFill>
        <a:ln>
          <a:noFill/>
        </a:ln>
      </dgm:spPr>
      <dgm:t>
        <a:bodyPr/>
        <a:lstStyle/>
        <a:p>
          <a:r>
            <a:rPr lang="en-US" sz="2400" b="1" dirty="0"/>
            <a:t>Target 8.4</a:t>
          </a:r>
        </a:p>
      </dgm:t>
    </dgm:pt>
    <dgm:pt modelId="{2C05D190-9132-4E9A-B037-62BB61BB527A}" type="parTrans" cxnId="{F73B4E96-1D53-45D1-98D5-C279A97611CC}">
      <dgm:prSet/>
      <dgm:spPr/>
      <dgm:t>
        <a:bodyPr/>
        <a:lstStyle/>
        <a:p>
          <a:endParaRPr lang="en-US" sz="2400"/>
        </a:p>
      </dgm:t>
    </dgm:pt>
    <dgm:pt modelId="{FA7443FA-847E-4B14-9CC5-77E279A789CD}" type="sibTrans" cxnId="{F73B4E96-1D53-45D1-98D5-C279A97611CC}">
      <dgm:prSet/>
      <dgm:spPr/>
      <dgm:t>
        <a:bodyPr/>
        <a:lstStyle/>
        <a:p>
          <a:endParaRPr lang="en-US" sz="2400"/>
        </a:p>
      </dgm:t>
    </dgm:pt>
    <dgm:pt modelId="{B9D3F81B-A92F-4EE9-BD2A-01A922CCAFCD}">
      <dgm:prSet phldrT="[Text]" custT="1"/>
      <dgm:spPr/>
      <dgm:t>
        <a:bodyPr/>
        <a:lstStyle/>
        <a:p>
          <a:r>
            <a:rPr lang="en-US" sz="2400" cap="all" dirty="0"/>
            <a:t>IMPROVE RESOURCE EFFICIENCY IN CONSUMPTION AND PRODUCTION</a:t>
          </a:r>
          <a:endParaRPr lang="en-US" sz="2400" dirty="0"/>
        </a:p>
      </dgm:t>
    </dgm:pt>
    <dgm:pt modelId="{5A908C57-3061-4D52-BB91-78FEE22B0740}" type="parTrans" cxnId="{96338835-DAD1-4B4B-8216-92D7241D0CBF}">
      <dgm:prSet/>
      <dgm:spPr/>
      <dgm:t>
        <a:bodyPr/>
        <a:lstStyle/>
        <a:p>
          <a:endParaRPr lang="en-US" sz="2400"/>
        </a:p>
      </dgm:t>
    </dgm:pt>
    <dgm:pt modelId="{3F21962D-F486-43C3-993E-9DE7E9040127}" type="sibTrans" cxnId="{96338835-DAD1-4B4B-8216-92D7241D0CBF}">
      <dgm:prSet/>
      <dgm:spPr/>
      <dgm:t>
        <a:bodyPr/>
        <a:lstStyle/>
        <a:p>
          <a:endParaRPr lang="en-US" sz="2400"/>
        </a:p>
      </dgm:t>
    </dgm:pt>
    <dgm:pt modelId="{83C5461F-1CC2-44D2-ACD2-3DA80D252DF4}">
      <dgm:prSet phldrT="[Text]" custT="1"/>
      <dgm:spPr>
        <a:solidFill>
          <a:srgbClr val="F36D25"/>
        </a:solidFill>
        <a:ln>
          <a:noFill/>
        </a:ln>
      </dgm:spPr>
      <dgm:t>
        <a:bodyPr/>
        <a:lstStyle/>
        <a:p>
          <a:r>
            <a:rPr lang="en-US" sz="2400" b="1" dirty="0"/>
            <a:t>Target 9.5</a:t>
          </a:r>
        </a:p>
      </dgm:t>
    </dgm:pt>
    <dgm:pt modelId="{1A462E3E-21AF-4A9A-9D97-B4C65B08A33F}" type="parTrans" cxnId="{CA03F324-5E6C-4981-826E-8BEC7FF58E68}">
      <dgm:prSet/>
      <dgm:spPr/>
      <dgm:t>
        <a:bodyPr/>
        <a:lstStyle/>
        <a:p>
          <a:endParaRPr lang="en-US" sz="2400"/>
        </a:p>
      </dgm:t>
    </dgm:pt>
    <dgm:pt modelId="{A2FBBC94-9B75-4535-8D62-209B568D1024}" type="sibTrans" cxnId="{CA03F324-5E6C-4981-826E-8BEC7FF58E68}">
      <dgm:prSet/>
      <dgm:spPr/>
      <dgm:t>
        <a:bodyPr/>
        <a:lstStyle/>
        <a:p>
          <a:endParaRPr lang="en-US" sz="2400"/>
        </a:p>
      </dgm:t>
    </dgm:pt>
    <dgm:pt modelId="{F4FA5FCF-60D6-4659-BBEC-06748D65066B}">
      <dgm:prSet phldrT="[Text]" custT="1"/>
      <dgm:spPr/>
      <dgm:t>
        <a:bodyPr/>
        <a:lstStyle/>
        <a:p>
          <a:r>
            <a:rPr lang="en-US" sz="2400" cap="all" dirty="0"/>
            <a:t>ENHANCE RESEARCH AND UPGRADE INDUSTRIAL TECHNOLOGIES</a:t>
          </a:r>
          <a:endParaRPr lang="en-US" sz="2400" dirty="0"/>
        </a:p>
      </dgm:t>
    </dgm:pt>
    <dgm:pt modelId="{FCAF0E92-2F32-4F85-8582-92710AFAA843}" type="parTrans" cxnId="{EDFC7EB8-0870-4CCB-A7DA-81A42E0501EC}">
      <dgm:prSet/>
      <dgm:spPr/>
      <dgm:t>
        <a:bodyPr/>
        <a:lstStyle/>
        <a:p>
          <a:endParaRPr lang="en-US" sz="2400"/>
        </a:p>
      </dgm:t>
    </dgm:pt>
    <dgm:pt modelId="{372D8B47-14B4-40E5-B204-E7AD6D5F5B2E}" type="sibTrans" cxnId="{EDFC7EB8-0870-4CCB-A7DA-81A42E0501EC}">
      <dgm:prSet/>
      <dgm:spPr/>
      <dgm:t>
        <a:bodyPr/>
        <a:lstStyle/>
        <a:p>
          <a:endParaRPr lang="en-US" sz="2400"/>
        </a:p>
      </dgm:t>
    </dgm:pt>
    <dgm:pt modelId="{DD50A683-E839-43ED-9196-F0FEB756D073}" type="pres">
      <dgm:prSet presAssocID="{D5E5EA13-BF24-440C-B8E6-B4AD7931311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8ADA7F2-8E52-4647-BC83-10E89352BD9B}" type="pres">
      <dgm:prSet presAssocID="{B176A72C-3C88-470B-8A63-6BC07BF8531D}" presName="composite" presStyleCnt="0"/>
      <dgm:spPr/>
    </dgm:pt>
    <dgm:pt modelId="{9FB7CAD8-824F-47F8-AAB7-92D63AA95750}" type="pres">
      <dgm:prSet presAssocID="{B176A72C-3C88-470B-8A63-6BC07BF8531D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A4153C2-E66B-494E-B87A-8BED07FD71C3}" type="pres">
      <dgm:prSet presAssocID="{B176A72C-3C88-470B-8A63-6BC07BF8531D}" presName="Parent" presStyleLbl="alignNode1" presStyleIdx="0" presStyleCnt="2" custScaleY="57832">
        <dgm:presLayoutVars>
          <dgm:chMax val="3"/>
          <dgm:chPref val="3"/>
          <dgm:bulletEnabled val="1"/>
        </dgm:presLayoutVars>
      </dgm:prSet>
      <dgm:spPr/>
    </dgm:pt>
    <dgm:pt modelId="{B6DEC74B-DC9F-43EE-912A-BE77058B48F0}" type="pres">
      <dgm:prSet presAssocID="{B176A72C-3C88-470B-8A63-6BC07BF8531D}" presName="Accent" presStyleLbl="parChTrans1D1" presStyleIdx="0" presStyleCnt="2"/>
      <dgm:spPr/>
    </dgm:pt>
    <dgm:pt modelId="{0A3781D0-888B-4EBF-B756-6E9122123128}" type="pres">
      <dgm:prSet presAssocID="{FA7443FA-847E-4B14-9CC5-77E279A789CD}" presName="sibTrans" presStyleCnt="0"/>
      <dgm:spPr/>
    </dgm:pt>
    <dgm:pt modelId="{40006A2E-72E7-4E7B-BBC1-AC8CE66B2CB7}" type="pres">
      <dgm:prSet presAssocID="{83C5461F-1CC2-44D2-ACD2-3DA80D252DF4}" presName="composite" presStyleCnt="0"/>
      <dgm:spPr/>
    </dgm:pt>
    <dgm:pt modelId="{8EAB35DC-CB27-4F77-A699-415411A33CD6}" type="pres">
      <dgm:prSet presAssocID="{83C5461F-1CC2-44D2-ACD2-3DA80D252DF4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B81ECEE-2EDC-41A0-98F0-139463C63409}" type="pres">
      <dgm:prSet presAssocID="{83C5461F-1CC2-44D2-ACD2-3DA80D252DF4}" presName="Parent" presStyleLbl="alignNode1" presStyleIdx="1" presStyleCnt="2" custScaleY="58789">
        <dgm:presLayoutVars>
          <dgm:chMax val="3"/>
          <dgm:chPref val="3"/>
          <dgm:bulletEnabled val="1"/>
        </dgm:presLayoutVars>
      </dgm:prSet>
      <dgm:spPr/>
    </dgm:pt>
    <dgm:pt modelId="{A76CC958-9A5F-49D7-9574-CFEEBA6C3BC3}" type="pres">
      <dgm:prSet presAssocID="{83C5461F-1CC2-44D2-ACD2-3DA80D252DF4}" presName="Accent" presStyleLbl="parChTrans1D1" presStyleIdx="1" presStyleCnt="2" custLinFactNeighborY="70556"/>
      <dgm:spPr/>
    </dgm:pt>
  </dgm:ptLst>
  <dgm:cxnLst>
    <dgm:cxn modelId="{CA03F324-5E6C-4981-826E-8BEC7FF58E68}" srcId="{D5E5EA13-BF24-440C-B8E6-B4AD79313119}" destId="{83C5461F-1CC2-44D2-ACD2-3DA80D252DF4}" srcOrd="1" destOrd="0" parTransId="{1A462E3E-21AF-4A9A-9D97-B4C65B08A33F}" sibTransId="{A2FBBC94-9B75-4535-8D62-209B568D1024}"/>
    <dgm:cxn modelId="{96338835-DAD1-4B4B-8216-92D7241D0CBF}" srcId="{B176A72C-3C88-470B-8A63-6BC07BF8531D}" destId="{B9D3F81B-A92F-4EE9-BD2A-01A922CCAFCD}" srcOrd="0" destOrd="0" parTransId="{5A908C57-3061-4D52-BB91-78FEE22B0740}" sibTransId="{3F21962D-F486-43C3-993E-9DE7E9040127}"/>
    <dgm:cxn modelId="{D7C71336-DABC-4D16-9589-1A308AD8C622}" type="presOf" srcId="{B9D3F81B-A92F-4EE9-BD2A-01A922CCAFCD}" destId="{9FB7CAD8-824F-47F8-AAB7-92D63AA95750}" srcOrd="0" destOrd="0" presId="urn:microsoft.com/office/officeart/2011/layout/TabList"/>
    <dgm:cxn modelId="{F73B4E96-1D53-45D1-98D5-C279A97611CC}" srcId="{D5E5EA13-BF24-440C-B8E6-B4AD79313119}" destId="{B176A72C-3C88-470B-8A63-6BC07BF8531D}" srcOrd="0" destOrd="0" parTransId="{2C05D190-9132-4E9A-B037-62BB61BB527A}" sibTransId="{FA7443FA-847E-4B14-9CC5-77E279A789CD}"/>
    <dgm:cxn modelId="{53C1FE98-C9A2-4C5A-8649-DD8492C0DE66}" type="presOf" srcId="{83C5461F-1CC2-44D2-ACD2-3DA80D252DF4}" destId="{CB81ECEE-2EDC-41A0-98F0-139463C63409}" srcOrd="0" destOrd="0" presId="urn:microsoft.com/office/officeart/2011/layout/TabList"/>
    <dgm:cxn modelId="{2AFA989A-ECB0-4DCB-AB74-4416C73C876F}" type="presOf" srcId="{D5E5EA13-BF24-440C-B8E6-B4AD79313119}" destId="{DD50A683-E839-43ED-9196-F0FEB756D073}" srcOrd="0" destOrd="0" presId="urn:microsoft.com/office/officeart/2011/layout/TabList"/>
    <dgm:cxn modelId="{ACF934B1-A754-425A-AF9D-0EE74D34C787}" type="presOf" srcId="{B176A72C-3C88-470B-8A63-6BC07BF8531D}" destId="{9A4153C2-E66B-494E-B87A-8BED07FD71C3}" srcOrd="0" destOrd="0" presId="urn:microsoft.com/office/officeart/2011/layout/TabList"/>
    <dgm:cxn modelId="{22E81FB2-0A2F-4623-81EF-58E3DF2C1913}" type="presOf" srcId="{F4FA5FCF-60D6-4659-BBEC-06748D65066B}" destId="{8EAB35DC-CB27-4F77-A699-415411A33CD6}" srcOrd="0" destOrd="0" presId="urn:microsoft.com/office/officeart/2011/layout/TabList"/>
    <dgm:cxn modelId="{EDFC7EB8-0870-4CCB-A7DA-81A42E0501EC}" srcId="{83C5461F-1CC2-44D2-ACD2-3DA80D252DF4}" destId="{F4FA5FCF-60D6-4659-BBEC-06748D65066B}" srcOrd="0" destOrd="0" parTransId="{FCAF0E92-2F32-4F85-8582-92710AFAA843}" sibTransId="{372D8B47-14B4-40E5-B204-E7AD6D5F5B2E}"/>
    <dgm:cxn modelId="{F2BE2B47-ED06-4203-BBE1-853D04C1A972}" type="presParOf" srcId="{DD50A683-E839-43ED-9196-F0FEB756D073}" destId="{78ADA7F2-8E52-4647-BC83-10E89352BD9B}" srcOrd="0" destOrd="0" presId="urn:microsoft.com/office/officeart/2011/layout/TabList"/>
    <dgm:cxn modelId="{D8D7C38C-75BF-49CC-9F29-0E90CCDE6108}" type="presParOf" srcId="{78ADA7F2-8E52-4647-BC83-10E89352BD9B}" destId="{9FB7CAD8-824F-47F8-AAB7-92D63AA95750}" srcOrd="0" destOrd="0" presId="urn:microsoft.com/office/officeart/2011/layout/TabList"/>
    <dgm:cxn modelId="{5A0E7187-4305-4466-9AB0-9733848CF354}" type="presParOf" srcId="{78ADA7F2-8E52-4647-BC83-10E89352BD9B}" destId="{9A4153C2-E66B-494E-B87A-8BED07FD71C3}" srcOrd="1" destOrd="0" presId="urn:microsoft.com/office/officeart/2011/layout/TabList"/>
    <dgm:cxn modelId="{FDA55092-0184-4AB7-8368-DA63DA22F629}" type="presParOf" srcId="{78ADA7F2-8E52-4647-BC83-10E89352BD9B}" destId="{B6DEC74B-DC9F-43EE-912A-BE77058B48F0}" srcOrd="2" destOrd="0" presId="urn:microsoft.com/office/officeart/2011/layout/TabList"/>
    <dgm:cxn modelId="{04A96723-BE54-4824-A44A-4EA48DBD2584}" type="presParOf" srcId="{DD50A683-E839-43ED-9196-F0FEB756D073}" destId="{0A3781D0-888B-4EBF-B756-6E9122123128}" srcOrd="1" destOrd="0" presId="urn:microsoft.com/office/officeart/2011/layout/TabList"/>
    <dgm:cxn modelId="{5FD1CBD2-4D4B-4290-BBD9-DEC0F1766D89}" type="presParOf" srcId="{DD50A683-E839-43ED-9196-F0FEB756D073}" destId="{40006A2E-72E7-4E7B-BBC1-AC8CE66B2CB7}" srcOrd="2" destOrd="0" presId="urn:microsoft.com/office/officeart/2011/layout/TabList"/>
    <dgm:cxn modelId="{1D0AD98C-7A21-4FF1-B80C-1036F9F357AA}" type="presParOf" srcId="{40006A2E-72E7-4E7B-BBC1-AC8CE66B2CB7}" destId="{8EAB35DC-CB27-4F77-A699-415411A33CD6}" srcOrd="0" destOrd="0" presId="urn:microsoft.com/office/officeart/2011/layout/TabList"/>
    <dgm:cxn modelId="{70458FC0-A24C-4737-8A6D-81DE5007ED66}" type="presParOf" srcId="{40006A2E-72E7-4E7B-BBC1-AC8CE66B2CB7}" destId="{CB81ECEE-2EDC-41A0-98F0-139463C63409}" srcOrd="1" destOrd="0" presId="urn:microsoft.com/office/officeart/2011/layout/TabList"/>
    <dgm:cxn modelId="{D648115B-9C35-4A5A-B137-B2540AEBB3B7}" type="presParOf" srcId="{40006A2E-72E7-4E7B-BBC1-AC8CE66B2CB7}" destId="{A76CC958-9A5F-49D7-9574-CFEEBA6C3BC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60BD0-B0F2-4159-A54B-3B39E4C1D4BD}" type="doc">
      <dgm:prSet loTypeId="urn:microsoft.com/office/officeart/2005/8/layout/pyramid3" loCatId="pyramid" qsTypeId="urn:microsoft.com/office/officeart/2005/8/quickstyle/3d2" qsCatId="3D" csTypeId="urn:microsoft.com/office/officeart/2005/8/colors/accent6_5" csCatId="accent6" phldr="1"/>
      <dgm:spPr/>
    </dgm:pt>
    <dgm:pt modelId="{D8F55B3E-FEE7-4D6F-8283-80355F515FF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1" noProof="0" dirty="0">
              <a:solidFill>
                <a:schemeClr val="bg1"/>
              </a:solidFill>
            </a:rPr>
            <a:t>Prevention</a:t>
          </a:r>
        </a:p>
      </dgm:t>
    </dgm:pt>
    <dgm:pt modelId="{7E2A8CC3-6638-4A4C-8470-6C73C32FA7ED}" type="parTrans" cxnId="{EEAD9616-5603-4C9F-9804-93B75E884AAA}">
      <dgm:prSet/>
      <dgm:spPr/>
      <dgm:t>
        <a:bodyPr/>
        <a:lstStyle/>
        <a:p>
          <a:endParaRPr lang="de-DE"/>
        </a:p>
      </dgm:t>
    </dgm:pt>
    <dgm:pt modelId="{92792DF8-1011-4B01-9DFF-22B0360592E3}" type="sibTrans" cxnId="{EEAD9616-5603-4C9F-9804-93B75E884AAA}">
      <dgm:prSet/>
      <dgm:spPr/>
      <dgm:t>
        <a:bodyPr/>
        <a:lstStyle/>
        <a:p>
          <a:endParaRPr lang="de-DE"/>
        </a:p>
      </dgm:t>
    </dgm:pt>
    <dgm:pt modelId="{6C7774FD-1D5B-44C8-8596-8996DF104F1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1" noProof="0" dirty="0"/>
            <a:t>Recycling</a:t>
          </a:r>
        </a:p>
      </dgm:t>
    </dgm:pt>
    <dgm:pt modelId="{03BC3616-7A71-4543-8FD3-770CC7D7369F}" type="parTrans" cxnId="{A5D5149B-B03E-4CCE-ACFF-B1EA7F824142}">
      <dgm:prSet/>
      <dgm:spPr/>
      <dgm:t>
        <a:bodyPr/>
        <a:lstStyle/>
        <a:p>
          <a:endParaRPr lang="de-DE"/>
        </a:p>
      </dgm:t>
    </dgm:pt>
    <dgm:pt modelId="{147A9BDC-D765-495F-9A46-5C4BC0779E73}" type="sibTrans" cxnId="{A5D5149B-B03E-4CCE-ACFF-B1EA7F824142}">
      <dgm:prSet/>
      <dgm:spPr/>
      <dgm:t>
        <a:bodyPr/>
        <a:lstStyle/>
        <a:p>
          <a:endParaRPr lang="de-DE"/>
        </a:p>
      </dgm:t>
    </dgm:pt>
    <dgm:pt modelId="{8BB8B4CF-E8E9-4131-914F-B334B311758C}">
      <dgm:prSet phldrT="[Text]" custT="1"/>
      <dgm:spPr/>
      <dgm:t>
        <a:bodyPr/>
        <a:lstStyle/>
        <a:p>
          <a:r>
            <a:rPr lang="en-US" sz="2400" b="1" noProof="0" dirty="0"/>
            <a:t>Preparation for re-use</a:t>
          </a:r>
        </a:p>
      </dgm:t>
    </dgm:pt>
    <dgm:pt modelId="{A16E0805-2812-40C2-9479-72F0546B4865}" type="parTrans" cxnId="{FF587C2D-186F-4802-87EF-C6B16F14F859}">
      <dgm:prSet/>
      <dgm:spPr/>
      <dgm:t>
        <a:bodyPr/>
        <a:lstStyle/>
        <a:p>
          <a:endParaRPr lang="de-DE"/>
        </a:p>
      </dgm:t>
    </dgm:pt>
    <dgm:pt modelId="{1625540D-18AC-41AB-ADCB-4ABD419F4E76}" type="sibTrans" cxnId="{FF587C2D-186F-4802-87EF-C6B16F14F859}">
      <dgm:prSet/>
      <dgm:spPr/>
      <dgm:t>
        <a:bodyPr/>
        <a:lstStyle/>
        <a:p>
          <a:endParaRPr lang="de-DE"/>
        </a:p>
      </dgm:t>
    </dgm:pt>
    <dgm:pt modelId="{1EEE4A02-E27A-45B8-8E94-985450E8E5E0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noProof="0" dirty="0"/>
            <a:t>Recovery</a:t>
          </a:r>
        </a:p>
      </dgm:t>
    </dgm:pt>
    <dgm:pt modelId="{ECE24B18-E71B-4909-907B-D4B591D60876}" type="parTrans" cxnId="{A102FDE6-DCF1-4AFC-A56B-FB0D2894447C}">
      <dgm:prSet/>
      <dgm:spPr/>
      <dgm:t>
        <a:bodyPr/>
        <a:lstStyle/>
        <a:p>
          <a:endParaRPr lang="de-DE"/>
        </a:p>
      </dgm:t>
    </dgm:pt>
    <dgm:pt modelId="{C95DAB0A-6795-416C-8C31-ECE200CB827A}" type="sibTrans" cxnId="{A102FDE6-DCF1-4AFC-A56B-FB0D2894447C}">
      <dgm:prSet/>
      <dgm:spPr/>
      <dgm:t>
        <a:bodyPr/>
        <a:lstStyle/>
        <a:p>
          <a:endParaRPr lang="de-DE"/>
        </a:p>
      </dgm:t>
    </dgm:pt>
    <dgm:pt modelId="{48441565-D4B4-4EF4-A06A-4B13D17FA20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noProof="0" dirty="0"/>
            <a:t>Disposal</a:t>
          </a:r>
        </a:p>
      </dgm:t>
    </dgm:pt>
    <dgm:pt modelId="{B4BA499F-7EBA-4D24-9080-D32AF3608EFE}" type="parTrans" cxnId="{4BEC56BF-3085-4843-9528-E022F2387AAC}">
      <dgm:prSet/>
      <dgm:spPr/>
      <dgm:t>
        <a:bodyPr/>
        <a:lstStyle/>
        <a:p>
          <a:endParaRPr lang="de-DE"/>
        </a:p>
      </dgm:t>
    </dgm:pt>
    <dgm:pt modelId="{1FB5BC65-07EB-4FF1-B0EB-CBC8BD8E14A6}" type="sibTrans" cxnId="{4BEC56BF-3085-4843-9528-E022F2387AAC}">
      <dgm:prSet/>
      <dgm:spPr/>
      <dgm:t>
        <a:bodyPr/>
        <a:lstStyle/>
        <a:p>
          <a:endParaRPr lang="de-DE"/>
        </a:p>
      </dgm:t>
    </dgm:pt>
    <dgm:pt modelId="{6C8262BB-E8A6-439C-977A-03CBD77677DC}" type="pres">
      <dgm:prSet presAssocID="{3A460BD0-B0F2-4159-A54B-3B39E4C1D4BD}" presName="Name0" presStyleCnt="0">
        <dgm:presLayoutVars>
          <dgm:dir/>
          <dgm:animLvl val="lvl"/>
          <dgm:resizeHandles val="exact"/>
        </dgm:presLayoutVars>
      </dgm:prSet>
      <dgm:spPr/>
    </dgm:pt>
    <dgm:pt modelId="{F2B60713-B932-4717-9A93-C5E81DE499BC}" type="pres">
      <dgm:prSet presAssocID="{D8F55B3E-FEE7-4D6F-8283-80355F515FF9}" presName="Name8" presStyleCnt="0"/>
      <dgm:spPr/>
    </dgm:pt>
    <dgm:pt modelId="{D7D34769-A313-44B3-B27A-2382FF7BB422}" type="pres">
      <dgm:prSet presAssocID="{D8F55B3E-FEE7-4D6F-8283-80355F515FF9}" presName="level" presStyleLbl="node1" presStyleIdx="0" presStyleCnt="5" custLinFactY="-100000" custLinFactNeighborX="89685" custLinFactNeighborY="-157929">
        <dgm:presLayoutVars>
          <dgm:chMax val="1"/>
          <dgm:bulletEnabled val="1"/>
        </dgm:presLayoutVars>
      </dgm:prSet>
      <dgm:spPr/>
    </dgm:pt>
    <dgm:pt modelId="{FCFF76D0-295D-48FE-A5FF-2CCDB74E165D}" type="pres">
      <dgm:prSet presAssocID="{D8F55B3E-FEE7-4D6F-8283-80355F515FF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A01981-B5D0-4CA8-83B4-B2D7F44E1E5B}" type="pres">
      <dgm:prSet presAssocID="{8BB8B4CF-E8E9-4131-914F-B334B311758C}" presName="Name8" presStyleCnt="0"/>
      <dgm:spPr/>
    </dgm:pt>
    <dgm:pt modelId="{D3C173CE-EE0C-42B6-AC6B-56FC0D7737D7}" type="pres">
      <dgm:prSet presAssocID="{8BB8B4CF-E8E9-4131-914F-B334B311758C}" presName="level" presStyleLbl="node1" presStyleIdx="1" presStyleCnt="5">
        <dgm:presLayoutVars>
          <dgm:chMax val="1"/>
          <dgm:bulletEnabled val="1"/>
        </dgm:presLayoutVars>
      </dgm:prSet>
      <dgm:spPr/>
    </dgm:pt>
    <dgm:pt modelId="{13E6FCAF-4C85-4B99-85EF-04A1B45207D0}" type="pres">
      <dgm:prSet presAssocID="{8BB8B4CF-E8E9-4131-914F-B334B3117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8007BB-682A-49A2-8FF7-5BD0DA779444}" type="pres">
      <dgm:prSet presAssocID="{6C7774FD-1D5B-44C8-8596-8996DF104F16}" presName="Name8" presStyleCnt="0"/>
      <dgm:spPr/>
    </dgm:pt>
    <dgm:pt modelId="{3271F402-59EE-4BAD-8BC5-CC653BE6F98B}" type="pres">
      <dgm:prSet presAssocID="{6C7774FD-1D5B-44C8-8596-8996DF104F16}" presName="level" presStyleLbl="node1" presStyleIdx="2" presStyleCnt="5">
        <dgm:presLayoutVars>
          <dgm:chMax val="1"/>
          <dgm:bulletEnabled val="1"/>
        </dgm:presLayoutVars>
      </dgm:prSet>
      <dgm:spPr/>
    </dgm:pt>
    <dgm:pt modelId="{1E52B2FC-E54B-471B-A4BB-879C1A237509}" type="pres">
      <dgm:prSet presAssocID="{6C7774FD-1D5B-44C8-8596-8996DF104F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C4695F-9C8E-47A3-999C-F0CDBDD67699}" type="pres">
      <dgm:prSet presAssocID="{1EEE4A02-E27A-45B8-8E94-985450E8E5E0}" presName="Name8" presStyleCnt="0"/>
      <dgm:spPr/>
    </dgm:pt>
    <dgm:pt modelId="{099E4481-E9D2-4466-BCD0-8E14A69AF25E}" type="pres">
      <dgm:prSet presAssocID="{1EEE4A02-E27A-45B8-8E94-985450E8E5E0}" presName="level" presStyleLbl="node1" presStyleIdx="3" presStyleCnt="5">
        <dgm:presLayoutVars>
          <dgm:chMax val="1"/>
          <dgm:bulletEnabled val="1"/>
        </dgm:presLayoutVars>
      </dgm:prSet>
      <dgm:spPr/>
    </dgm:pt>
    <dgm:pt modelId="{90C9F576-D0B9-4CCE-BB92-202CEADBC892}" type="pres">
      <dgm:prSet presAssocID="{1EEE4A02-E27A-45B8-8E94-985450E8E5E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36D2DF-C0DF-4802-A57E-4BB1B88C6F2B}" type="pres">
      <dgm:prSet presAssocID="{48441565-D4B4-4EF4-A06A-4B13D17FA20E}" presName="Name8" presStyleCnt="0"/>
      <dgm:spPr/>
    </dgm:pt>
    <dgm:pt modelId="{F5FE745E-17BD-4D5F-AAFC-503974D678F1}" type="pres">
      <dgm:prSet presAssocID="{48441565-D4B4-4EF4-A06A-4B13D17FA20E}" presName="level" presStyleLbl="node1" presStyleIdx="4" presStyleCnt="5">
        <dgm:presLayoutVars>
          <dgm:chMax val="1"/>
          <dgm:bulletEnabled val="1"/>
        </dgm:presLayoutVars>
      </dgm:prSet>
      <dgm:spPr/>
    </dgm:pt>
    <dgm:pt modelId="{A7490DC9-C730-4209-97C8-EECA8C447E53}" type="pres">
      <dgm:prSet presAssocID="{48441565-D4B4-4EF4-A06A-4B13D17FA20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F7C5404-E40C-4C1D-A54A-18277ED40CC9}" type="presOf" srcId="{8BB8B4CF-E8E9-4131-914F-B334B311758C}" destId="{D3C173CE-EE0C-42B6-AC6B-56FC0D7737D7}" srcOrd="0" destOrd="0" presId="urn:microsoft.com/office/officeart/2005/8/layout/pyramid3"/>
    <dgm:cxn modelId="{2AF8850B-A6F0-49B6-A642-4A7EEE10D5FB}" type="presOf" srcId="{48441565-D4B4-4EF4-A06A-4B13D17FA20E}" destId="{F5FE745E-17BD-4D5F-AAFC-503974D678F1}" srcOrd="0" destOrd="0" presId="urn:microsoft.com/office/officeart/2005/8/layout/pyramid3"/>
    <dgm:cxn modelId="{83805111-6A7F-454F-B31C-6C33BA0D11EE}" type="presOf" srcId="{6C7774FD-1D5B-44C8-8596-8996DF104F16}" destId="{1E52B2FC-E54B-471B-A4BB-879C1A237509}" srcOrd="1" destOrd="0" presId="urn:microsoft.com/office/officeart/2005/8/layout/pyramid3"/>
    <dgm:cxn modelId="{EEAD9616-5603-4C9F-9804-93B75E884AAA}" srcId="{3A460BD0-B0F2-4159-A54B-3B39E4C1D4BD}" destId="{D8F55B3E-FEE7-4D6F-8283-80355F515FF9}" srcOrd="0" destOrd="0" parTransId="{7E2A8CC3-6638-4A4C-8470-6C73C32FA7ED}" sibTransId="{92792DF8-1011-4B01-9DFF-22B0360592E3}"/>
    <dgm:cxn modelId="{4DC4521A-05D3-48D4-88EF-8B5A064FFF52}" type="presOf" srcId="{D8F55B3E-FEE7-4D6F-8283-80355F515FF9}" destId="{FCFF76D0-295D-48FE-A5FF-2CCDB74E165D}" srcOrd="1" destOrd="0" presId="urn:microsoft.com/office/officeart/2005/8/layout/pyramid3"/>
    <dgm:cxn modelId="{FF587C2D-186F-4802-87EF-C6B16F14F859}" srcId="{3A460BD0-B0F2-4159-A54B-3B39E4C1D4BD}" destId="{8BB8B4CF-E8E9-4131-914F-B334B311758C}" srcOrd="1" destOrd="0" parTransId="{A16E0805-2812-40C2-9479-72F0546B4865}" sibTransId="{1625540D-18AC-41AB-ADCB-4ABD419F4E76}"/>
    <dgm:cxn modelId="{65E30234-F2F4-4601-9069-DE0C4A65F39E}" type="presOf" srcId="{D8F55B3E-FEE7-4D6F-8283-80355F515FF9}" destId="{D7D34769-A313-44B3-B27A-2382FF7BB422}" srcOrd="0" destOrd="0" presId="urn:microsoft.com/office/officeart/2005/8/layout/pyramid3"/>
    <dgm:cxn modelId="{3C771954-36FC-4774-9F59-6B47C00385C9}" type="presOf" srcId="{1EEE4A02-E27A-45B8-8E94-985450E8E5E0}" destId="{099E4481-E9D2-4466-BCD0-8E14A69AF25E}" srcOrd="0" destOrd="0" presId="urn:microsoft.com/office/officeart/2005/8/layout/pyramid3"/>
    <dgm:cxn modelId="{1C412789-B899-48A7-BB52-FB1A6819FED6}" type="presOf" srcId="{48441565-D4B4-4EF4-A06A-4B13D17FA20E}" destId="{A7490DC9-C730-4209-97C8-EECA8C447E53}" srcOrd="1" destOrd="0" presId="urn:microsoft.com/office/officeart/2005/8/layout/pyramid3"/>
    <dgm:cxn modelId="{A5D5149B-B03E-4CCE-ACFF-B1EA7F824142}" srcId="{3A460BD0-B0F2-4159-A54B-3B39E4C1D4BD}" destId="{6C7774FD-1D5B-44C8-8596-8996DF104F16}" srcOrd="2" destOrd="0" parTransId="{03BC3616-7A71-4543-8FD3-770CC7D7369F}" sibTransId="{147A9BDC-D765-495F-9A46-5C4BC0779E73}"/>
    <dgm:cxn modelId="{FDD4E0A0-7820-4FF1-B0A4-2A974E75A0A5}" type="presOf" srcId="{1EEE4A02-E27A-45B8-8E94-985450E8E5E0}" destId="{90C9F576-D0B9-4CCE-BB92-202CEADBC892}" srcOrd="1" destOrd="0" presId="urn:microsoft.com/office/officeart/2005/8/layout/pyramid3"/>
    <dgm:cxn modelId="{457357AA-97CA-470F-A146-C5EC78B56C94}" type="presOf" srcId="{8BB8B4CF-E8E9-4131-914F-B334B311758C}" destId="{13E6FCAF-4C85-4B99-85EF-04A1B45207D0}" srcOrd="1" destOrd="0" presId="urn:microsoft.com/office/officeart/2005/8/layout/pyramid3"/>
    <dgm:cxn modelId="{4BEC56BF-3085-4843-9528-E022F2387AAC}" srcId="{3A460BD0-B0F2-4159-A54B-3B39E4C1D4BD}" destId="{48441565-D4B4-4EF4-A06A-4B13D17FA20E}" srcOrd="4" destOrd="0" parTransId="{B4BA499F-7EBA-4D24-9080-D32AF3608EFE}" sibTransId="{1FB5BC65-07EB-4FF1-B0EB-CBC8BD8E14A6}"/>
    <dgm:cxn modelId="{62FC17E1-723F-4314-8029-1A8EBB83F8C8}" type="presOf" srcId="{3A460BD0-B0F2-4159-A54B-3B39E4C1D4BD}" destId="{6C8262BB-E8A6-439C-977A-03CBD77677DC}" srcOrd="0" destOrd="0" presId="urn:microsoft.com/office/officeart/2005/8/layout/pyramid3"/>
    <dgm:cxn modelId="{A102FDE6-DCF1-4AFC-A56B-FB0D2894447C}" srcId="{3A460BD0-B0F2-4159-A54B-3B39E4C1D4BD}" destId="{1EEE4A02-E27A-45B8-8E94-985450E8E5E0}" srcOrd="3" destOrd="0" parTransId="{ECE24B18-E71B-4909-907B-D4B591D60876}" sibTransId="{C95DAB0A-6795-416C-8C31-ECE200CB827A}"/>
    <dgm:cxn modelId="{DFD631F1-AC44-457D-95D3-72B0B71CF97B}" type="presOf" srcId="{6C7774FD-1D5B-44C8-8596-8996DF104F16}" destId="{3271F402-59EE-4BAD-8BC5-CC653BE6F98B}" srcOrd="0" destOrd="0" presId="urn:microsoft.com/office/officeart/2005/8/layout/pyramid3"/>
    <dgm:cxn modelId="{7ED3FB09-B179-4624-A900-22EBE0359E64}" type="presParOf" srcId="{6C8262BB-E8A6-439C-977A-03CBD77677DC}" destId="{F2B60713-B932-4717-9A93-C5E81DE499BC}" srcOrd="0" destOrd="0" presId="urn:microsoft.com/office/officeart/2005/8/layout/pyramid3"/>
    <dgm:cxn modelId="{14E0F653-BA00-4DEE-B1D3-72E9E99C267D}" type="presParOf" srcId="{F2B60713-B932-4717-9A93-C5E81DE499BC}" destId="{D7D34769-A313-44B3-B27A-2382FF7BB422}" srcOrd="0" destOrd="0" presId="urn:microsoft.com/office/officeart/2005/8/layout/pyramid3"/>
    <dgm:cxn modelId="{52C10CB9-8509-4759-BBF7-68E2ED23EB4C}" type="presParOf" srcId="{F2B60713-B932-4717-9A93-C5E81DE499BC}" destId="{FCFF76D0-295D-48FE-A5FF-2CCDB74E165D}" srcOrd="1" destOrd="0" presId="urn:microsoft.com/office/officeart/2005/8/layout/pyramid3"/>
    <dgm:cxn modelId="{31F38082-64BD-4D57-81F9-79B04C4369D5}" type="presParOf" srcId="{6C8262BB-E8A6-439C-977A-03CBD77677DC}" destId="{4BA01981-B5D0-4CA8-83B4-B2D7F44E1E5B}" srcOrd="1" destOrd="0" presId="urn:microsoft.com/office/officeart/2005/8/layout/pyramid3"/>
    <dgm:cxn modelId="{F0B2DB44-F95A-4314-9D90-C609F4111ABB}" type="presParOf" srcId="{4BA01981-B5D0-4CA8-83B4-B2D7F44E1E5B}" destId="{D3C173CE-EE0C-42B6-AC6B-56FC0D7737D7}" srcOrd="0" destOrd="0" presId="urn:microsoft.com/office/officeart/2005/8/layout/pyramid3"/>
    <dgm:cxn modelId="{3105BCC3-A00A-4525-85DE-9039AA9AF67D}" type="presParOf" srcId="{4BA01981-B5D0-4CA8-83B4-B2D7F44E1E5B}" destId="{13E6FCAF-4C85-4B99-85EF-04A1B45207D0}" srcOrd="1" destOrd="0" presId="urn:microsoft.com/office/officeart/2005/8/layout/pyramid3"/>
    <dgm:cxn modelId="{C39AB4BF-7E64-4D39-8954-DA2F84ED3F89}" type="presParOf" srcId="{6C8262BB-E8A6-439C-977A-03CBD77677DC}" destId="{C48007BB-682A-49A2-8FF7-5BD0DA779444}" srcOrd="2" destOrd="0" presId="urn:microsoft.com/office/officeart/2005/8/layout/pyramid3"/>
    <dgm:cxn modelId="{0BB59694-96ED-4F4B-B38D-C4941F78FC17}" type="presParOf" srcId="{C48007BB-682A-49A2-8FF7-5BD0DA779444}" destId="{3271F402-59EE-4BAD-8BC5-CC653BE6F98B}" srcOrd="0" destOrd="0" presId="urn:microsoft.com/office/officeart/2005/8/layout/pyramid3"/>
    <dgm:cxn modelId="{122B5EB9-D178-4E25-AEC9-A0FE45DD50D8}" type="presParOf" srcId="{C48007BB-682A-49A2-8FF7-5BD0DA779444}" destId="{1E52B2FC-E54B-471B-A4BB-879C1A237509}" srcOrd="1" destOrd="0" presId="urn:microsoft.com/office/officeart/2005/8/layout/pyramid3"/>
    <dgm:cxn modelId="{12620BF7-0062-41C2-AD8E-BD99887BCBAE}" type="presParOf" srcId="{6C8262BB-E8A6-439C-977A-03CBD77677DC}" destId="{92C4695F-9C8E-47A3-999C-F0CDBDD67699}" srcOrd="3" destOrd="0" presId="urn:microsoft.com/office/officeart/2005/8/layout/pyramid3"/>
    <dgm:cxn modelId="{B1021DC0-4934-4298-99BA-0E2AF0F2A596}" type="presParOf" srcId="{92C4695F-9C8E-47A3-999C-F0CDBDD67699}" destId="{099E4481-E9D2-4466-BCD0-8E14A69AF25E}" srcOrd="0" destOrd="0" presId="urn:microsoft.com/office/officeart/2005/8/layout/pyramid3"/>
    <dgm:cxn modelId="{9A47FA48-837A-41E8-B0D2-175327E765FD}" type="presParOf" srcId="{92C4695F-9C8E-47A3-999C-F0CDBDD67699}" destId="{90C9F576-D0B9-4CCE-BB92-202CEADBC892}" srcOrd="1" destOrd="0" presId="urn:microsoft.com/office/officeart/2005/8/layout/pyramid3"/>
    <dgm:cxn modelId="{AFB01694-20FD-4743-90BD-C70BEFA8E7A8}" type="presParOf" srcId="{6C8262BB-E8A6-439C-977A-03CBD77677DC}" destId="{6936D2DF-C0DF-4802-A57E-4BB1B88C6F2B}" srcOrd="4" destOrd="0" presId="urn:microsoft.com/office/officeart/2005/8/layout/pyramid3"/>
    <dgm:cxn modelId="{A0901374-9D5F-4F17-A4AF-733654E85D63}" type="presParOf" srcId="{6936D2DF-C0DF-4802-A57E-4BB1B88C6F2B}" destId="{F5FE745E-17BD-4D5F-AAFC-503974D678F1}" srcOrd="0" destOrd="0" presId="urn:microsoft.com/office/officeart/2005/8/layout/pyramid3"/>
    <dgm:cxn modelId="{021E5A78-72D6-44C7-A72A-8DCBEDF3377D}" type="presParOf" srcId="{6936D2DF-C0DF-4802-A57E-4BB1B88C6F2B}" destId="{A7490DC9-C730-4209-97C8-EECA8C447E5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76604-0215-403D-8025-3D01A87CF1AF}">
      <dsp:nvSpPr>
        <dsp:cNvPr id="0" name=""/>
        <dsp:cNvSpPr/>
      </dsp:nvSpPr>
      <dsp:spPr>
        <a:xfrm>
          <a:off x="0" y="2592737"/>
          <a:ext cx="954865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A2775-B8BA-449A-923D-FF6EFEC1D5FD}">
      <dsp:nvSpPr>
        <dsp:cNvPr id="0" name=""/>
        <dsp:cNvSpPr/>
      </dsp:nvSpPr>
      <dsp:spPr>
        <a:xfrm>
          <a:off x="0" y="1714581"/>
          <a:ext cx="954865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14385-3B0C-4B38-99E6-A1BC18C44504}">
      <dsp:nvSpPr>
        <dsp:cNvPr id="0" name=""/>
        <dsp:cNvSpPr/>
      </dsp:nvSpPr>
      <dsp:spPr>
        <a:xfrm>
          <a:off x="0" y="836426"/>
          <a:ext cx="954865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C2E65-8172-4842-ADF7-45A7D19D5A64}">
      <dsp:nvSpPr>
        <dsp:cNvPr id="0" name=""/>
        <dsp:cNvSpPr/>
      </dsp:nvSpPr>
      <dsp:spPr>
        <a:xfrm>
          <a:off x="2482650" y="87"/>
          <a:ext cx="7066004" cy="83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all" dirty="0"/>
            <a:t>SUSTAINABLE MANAGEMENT AND USE OF NATURAL RESOURCES</a:t>
          </a:r>
          <a:endParaRPr lang="en-US" sz="2400" kern="1200" dirty="0"/>
        </a:p>
      </dsp:txBody>
      <dsp:txXfrm>
        <a:off x="2482650" y="87"/>
        <a:ext cx="7066004" cy="836338"/>
      </dsp:txXfrm>
    </dsp:sp>
    <dsp:sp modelId="{F8E8ADBA-2279-454C-8F98-6FA5A10ED924}">
      <dsp:nvSpPr>
        <dsp:cNvPr id="0" name=""/>
        <dsp:cNvSpPr/>
      </dsp:nvSpPr>
      <dsp:spPr>
        <a:xfrm>
          <a:off x="0" y="29635"/>
          <a:ext cx="2482650" cy="777243"/>
        </a:xfrm>
        <a:prstGeom prst="round2SameRect">
          <a:avLst>
            <a:gd name="adj1" fmla="val 16670"/>
            <a:gd name="adj2" fmla="val 0"/>
          </a:avLst>
        </a:prstGeom>
        <a:solidFill>
          <a:srgbClr val="CF8D2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Target 12.2</a:t>
          </a:r>
        </a:p>
      </dsp:txBody>
      <dsp:txXfrm>
        <a:off x="37949" y="67584"/>
        <a:ext cx="2406752" cy="739294"/>
      </dsp:txXfrm>
    </dsp:sp>
    <dsp:sp modelId="{91B02D46-827E-41C0-8A4E-C70423BA640A}">
      <dsp:nvSpPr>
        <dsp:cNvPr id="0" name=""/>
        <dsp:cNvSpPr/>
      </dsp:nvSpPr>
      <dsp:spPr>
        <a:xfrm>
          <a:off x="2482650" y="878243"/>
          <a:ext cx="7066004" cy="83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RESPONSIBLE MANAGEMENT OF CHEMICALS AND WASTE</a:t>
          </a:r>
        </a:p>
      </dsp:txBody>
      <dsp:txXfrm>
        <a:off x="2482650" y="878243"/>
        <a:ext cx="7066004" cy="836338"/>
      </dsp:txXfrm>
    </dsp:sp>
    <dsp:sp modelId="{C5EA6B7F-C44E-41A3-8578-9A7F42B5458D}">
      <dsp:nvSpPr>
        <dsp:cNvPr id="0" name=""/>
        <dsp:cNvSpPr/>
      </dsp:nvSpPr>
      <dsp:spPr>
        <a:xfrm>
          <a:off x="0" y="907790"/>
          <a:ext cx="2482650" cy="777243"/>
        </a:xfrm>
        <a:prstGeom prst="round2SameRect">
          <a:avLst>
            <a:gd name="adj1" fmla="val 16670"/>
            <a:gd name="adj2" fmla="val 0"/>
          </a:avLst>
        </a:prstGeom>
        <a:solidFill>
          <a:srgbClr val="CF8D2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Target</a:t>
          </a:r>
          <a:r>
            <a:rPr lang="en-US" sz="2400" b="1" kern="1200" dirty="0"/>
            <a:t> 12.4</a:t>
          </a:r>
        </a:p>
      </dsp:txBody>
      <dsp:txXfrm>
        <a:off x="37949" y="945739"/>
        <a:ext cx="2406752" cy="739294"/>
      </dsp:txXfrm>
    </dsp:sp>
    <dsp:sp modelId="{F5EBA890-A409-45DE-AC11-FDF578305F72}">
      <dsp:nvSpPr>
        <dsp:cNvPr id="0" name=""/>
        <dsp:cNvSpPr/>
      </dsp:nvSpPr>
      <dsp:spPr>
        <a:xfrm>
          <a:off x="2482650" y="1756398"/>
          <a:ext cx="7066004" cy="836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SUBSTANTIALLY REDUCE WASTE GENERATION</a:t>
          </a:r>
        </a:p>
      </dsp:txBody>
      <dsp:txXfrm>
        <a:off x="2482650" y="1756398"/>
        <a:ext cx="7066004" cy="836338"/>
      </dsp:txXfrm>
    </dsp:sp>
    <dsp:sp modelId="{93004D28-9406-4DD2-AC2B-07F964C0D7BF}">
      <dsp:nvSpPr>
        <dsp:cNvPr id="0" name=""/>
        <dsp:cNvSpPr/>
      </dsp:nvSpPr>
      <dsp:spPr>
        <a:xfrm>
          <a:off x="0" y="1785946"/>
          <a:ext cx="2482650" cy="777243"/>
        </a:xfrm>
        <a:prstGeom prst="round2SameRect">
          <a:avLst>
            <a:gd name="adj1" fmla="val 16670"/>
            <a:gd name="adj2" fmla="val 0"/>
          </a:avLst>
        </a:prstGeom>
        <a:solidFill>
          <a:srgbClr val="CF8D2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Target</a:t>
          </a:r>
          <a:r>
            <a:rPr lang="en-US" sz="2400" b="1" kern="1200" dirty="0"/>
            <a:t> 12.5</a:t>
          </a:r>
        </a:p>
      </dsp:txBody>
      <dsp:txXfrm>
        <a:off x="37949" y="1823895"/>
        <a:ext cx="2406752" cy="739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CC958-9A5F-49D7-9574-CFEEBA6C3BC3}">
      <dsp:nvSpPr>
        <dsp:cNvPr id="0" name=""/>
        <dsp:cNvSpPr/>
      </dsp:nvSpPr>
      <dsp:spPr>
        <a:xfrm>
          <a:off x="0" y="2757299"/>
          <a:ext cx="95756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EC74B-DC9F-43EE-912A-BE77058B48F0}">
      <dsp:nvSpPr>
        <dsp:cNvPr id="0" name=""/>
        <dsp:cNvSpPr/>
      </dsp:nvSpPr>
      <dsp:spPr>
        <a:xfrm>
          <a:off x="0" y="1595929"/>
          <a:ext cx="957566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7CAD8-824F-47F8-AAB7-92D63AA95750}">
      <dsp:nvSpPr>
        <dsp:cNvPr id="0" name=""/>
        <dsp:cNvSpPr/>
      </dsp:nvSpPr>
      <dsp:spPr>
        <a:xfrm>
          <a:off x="2489671" y="514053"/>
          <a:ext cx="7085988" cy="108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all" dirty="0"/>
            <a:t>IMPROVE RESOURCE EFFICIENCY IN CONSUMPTION AND PRODUCTION</a:t>
          </a:r>
          <a:endParaRPr lang="en-US" sz="2400" kern="1200" dirty="0"/>
        </a:p>
      </dsp:txBody>
      <dsp:txXfrm>
        <a:off x="2489671" y="514053"/>
        <a:ext cx="7085988" cy="1081876"/>
      </dsp:txXfrm>
    </dsp:sp>
    <dsp:sp modelId="{9A4153C2-E66B-494E-B87A-8BED07FD71C3}">
      <dsp:nvSpPr>
        <dsp:cNvPr id="0" name=""/>
        <dsp:cNvSpPr/>
      </dsp:nvSpPr>
      <dsp:spPr>
        <a:xfrm>
          <a:off x="0" y="742156"/>
          <a:ext cx="2489671" cy="625670"/>
        </a:xfrm>
        <a:prstGeom prst="round2SameRect">
          <a:avLst>
            <a:gd name="adj1" fmla="val 16670"/>
            <a:gd name="adj2" fmla="val 0"/>
          </a:avLst>
        </a:prstGeom>
        <a:solidFill>
          <a:srgbClr val="8F183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Target 8.4</a:t>
          </a:r>
        </a:p>
      </dsp:txBody>
      <dsp:txXfrm>
        <a:off x="30548" y="772704"/>
        <a:ext cx="2428575" cy="595122"/>
      </dsp:txXfrm>
    </dsp:sp>
    <dsp:sp modelId="{8EAB35DC-CB27-4F77-A699-415411A33CD6}">
      <dsp:nvSpPr>
        <dsp:cNvPr id="0" name=""/>
        <dsp:cNvSpPr/>
      </dsp:nvSpPr>
      <dsp:spPr>
        <a:xfrm>
          <a:off x="2489671" y="1650023"/>
          <a:ext cx="7085988" cy="108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all" dirty="0"/>
            <a:t>ENHANCE RESEARCH AND UPGRADE INDUSTRIAL TECHNOLOGIES</a:t>
          </a:r>
          <a:endParaRPr lang="en-US" sz="2400" kern="1200" dirty="0"/>
        </a:p>
      </dsp:txBody>
      <dsp:txXfrm>
        <a:off x="2489671" y="1650023"/>
        <a:ext cx="7085988" cy="1081876"/>
      </dsp:txXfrm>
    </dsp:sp>
    <dsp:sp modelId="{CB81ECEE-2EDC-41A0-98F0-139463C63409}">
      <dsp:nvSpPr>
        <dsp:cNvPr id="0" name=""/>
        <dsp:cNvSpPr/>
      </dsp:nvSpPr>
      <dsp:spPr>
        <a:xfrm>
          <a:off x="0" y="1872949"/>
          <a:ext cx="2489671" cy="636024"/>
        </a:xfrm>
        <a:prstGeom prst="round2SameRect">
          <a:avLst>
            <a:gd name="adj1" fmla="val 16670"/>
            <a:gd name="adj2" fmla="val 0"/>
          </a:avLst>
        </a:prstGeom>
        <a:solidFill>
          <a:srgbClr val="F36D2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Target 9.5</a:t>
          </a:r>
        </a:p>
      </dsp:txBody>
      <dsp:txXfrm>
        <a:off x="31054" y="1904003"/>
        <a:ext cx="2427563" cy="604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4769-A313-44B3-B27A-2382FF7BB422}">
      <dsp:nvSpPr>
        <dsp:cNvPr id="0" name=""/>
        <dsp:cNvSpPr/>
      </dsp:nvSpPr>
      <dsp:spPr>
        <a:xfrm rot="10800000">
          <a:off x="0" y="0"/>
          <a:ext cx="5918203" cy="647140"/>
        </a:xfrm>
        <a:prstGeom prst="trapezoid">
          <a:avLst>
            <a:gd name="adj" fmla="val 91452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chemeClr val="bg1"/>
              </a:solidFill>
            </a:rPr>
            <a:t>Prevention</a:t>
          </a:r>
        </a:p>
      </dsp:txBody>
      <dsp:txXfrm rot="-10800000">
        <a:off x="1035685" y="0"/>
        <a:ext cx="3846832" cy="647140"/>
      </dsp:txXfrm>
    </dsp:sp>
    <dsp:sp modelId="{D3C173CE-EE0C-42B6-AC6B-56FC0D7737D7}">
      <dsp:nvSpPr>
        <dsp:cNvPr id="0" name=""/>
        <dsp:cNvSpPr/>
      </dsp:nvSpPr>
      <dsp:spPr>
        <a:xfrm rot="10800000">
          <a:off x="591820" y="647140"/>
          <a:ext cx="4734563" cy="647140"/>
        </a:xfrm>
        <a:prstGeom prst="trapezoid">
          <a:avLst>
            <a:gd name="adj" fmla="val 91452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Preparation for re-use</a:t>
          </a:r>
        </a:p>
      </dsp:txBody>
      <dsp:txXfrm rot="-10800000">
        <a:off x="1420368" y="647140"/>
        <a:ext cx="3077466" cy="647140"/>
      </dsp:txXfrm>
    </dsp:sp>
    <dsp:sp modelId="{3271F402-59EE-4BAD-8BC5-CC653BE6F98B}">
      <dsp:nvSpPr>
        <dsp:cNvPr id="0" name=""/>
        <dsp:cNvSpPr/>
      </dsp:nvSpPr>
      <dsp:spPr>
        <a:xfrm rot="10800000">
          <a:off x="1183640" y="1294281"/>
          <a:ext cx="3550922" cy="647140"/>
        </a:xfrm>
        <a:prstGeom prst="trapezoid">
          <a:avLst>
            <a:gd name="adj" fmla="val 9145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Recycling</a:t>
          </a:r>
        </a:p>
      </dsp:txBody>
      <dsp:txXfrm rot="-10800000">
        <a:off x="1805052" y="1294281"/>
        <a:ext cx="2308099" cy="647140"/>
      </dsp:txXfrm>
    </dsp:sp>
    <dsp:sp modelId="{099E4481-E9D2-4466-BCD0-8E14A69AF25E}">
      <dsp:nvSpPr>
        <dsp:cNvPr id="0" name=""/>
        <dsp:cNvSpPr/>
      </dsp:nvSpPr>
      <dsp:spPr>
        <a:xfrm rot="10800000">
          <a:off x="1775461" y="1941421"/>
          <a:ext cx="2367281" cy="647140"/>
        </a:xfrm>
        <a:prstGeom prst="trapezoid">
          <a:avLst>
            <a:gd name="adj" fmla="val 91452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Recovery</a:t>
          </a:r>
        </a:p>
      </dsp:txBody>
      <dsp:txXfrm rot="-10800000">
        <a:off x="2189735" y="1941421"/>
        <a:ext cx="1538733" cy="647140"/>
      </dsp:txXfrm>
    </dsp:sp>
    <dsp:sp modelId="{F5FE745E-17BD-4D5F-AAFC-503974D678F1}">
      <dsp:nvSpPr>
        <dsp:cNvPr id="0" name=""/>
        <dsp:cNvSpPr/>
      </dsp:nvSpPr>
      <dsp:spPr>
        <a:xfrm rot="10800000">
          <a:off x="2367281" y="2588562"/>
          <a:ext cx="1183640" cy="647140"/>
        </a:xfrm>
        <a:prstGeom prst="trapezoid">
          <a:avLst>
            <a:gd name="adj" fmla="val 9145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/>
            <a:t>Disposal</a:t>
          </a:r>
        </a:p>
      </dsp:txBody>
      <dsp:txXfrm rot="-10800000">
        <a:off x="2367281" y="2588562"/>
        <a:ext cx="1183640" cy="64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5300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5300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C5028E50-5839-4AA9-954D-A557D5EE9D9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EFAF4974-A32A-4A56-9501-9DB04B4F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3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1" cy="495029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97C1D700-8658-454C-898C-BE94669EBF76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1" cy="49502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1" cy="495028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43DBDBC9-B2E1-4531-AED9-609AC18BE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8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3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2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08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4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6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3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5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5AB7-65EC-2138-480D-88F48E4EB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0E56F9-9CDD-48C8-DE39-CE7453BFC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1277846-A31C-CFC7-BF01-304E15E40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8D7E5E-B475-5CB0-E85B-FCF7D387B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4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7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23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CC0DF-EB04-A946-8AA2-D309F760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BE9B9F-3BE0-6B83-5244-F727BDC51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1FFE226-264D-3E10-7AFD-63336BCF6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0C24FB-4E6F-BA7B-133B-4BEA58C1A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5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00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DBC9-B2E1-4531-AED9-609AC18BE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155371"/>
            <a:ext cx="9144000" cy="135459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22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881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45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27340" y="806823"/>
            <a:ext cx="1731981" cy="5370140"/>
          </a:xfrm>
        </p:spPr>
        <p:txBody>
          <a:bodyPr vert="eaVert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1343" y="806823"/>
            <a:ext cx="9766149" cy="5370139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Gerader Verbinder 7"/>
          <p:cNvCxnSpPr/>
          <p:nvPr userDrawn="1"/>
        </p:nvCxnSpPr>
        <p:spPr>
          <a:xfrm flipV="1">
            <a:off x="421343" y="6227912"/>
            <a:ext cx="112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2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51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1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1343" y="855059"/>
            <a:ext cx="5598457" cy="53219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855059"/>
            <a:ext cx="5930154" cy="532190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2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1344" y="960399"/>
            <a:ext cx="5576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344" y="1784311"/>
            <a:ext cx="5576232" cy="4455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960399"/>
            <a:ext cx="58871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784311"/>
            <a:ext cx="5887122" cy="4455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4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3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1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4729" y="855059"/>
            <a:ext cx="7153836" cy="52660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1344" y="855059"/>
            <a:ext cx="4333536" cy="52660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9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860612"/>
            <a:ext cx="6897650" cy="500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1344" y="860612"/>
            <a:ext cx="4350682" cy="50083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30.09.2020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56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1341" y="1021976"/>
            <a:ext cx="11703429" cy="5154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19851"/>
            <a:ext cx="2743200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30.09.2020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19851"/>
            <a:ext cx="4114800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19851"/>
            <a:ext cx="3514170" cy="301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425F-B7D6-40D8-91B4-4DB691C866AA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94" y1="27551" x2="19394" y2="27551"/>
                        <a14:foregroundMark x1="28788" y1="21429" x2="28788" y2="21429"/>
                        <a14:foregroundMark x1="27727" y1="56122" x2="27727" y2="56122"/>
                        <a14:foregroundMark x1="36515" y1="51531" x2="36515" y2="51531"/>
                        <a14:foregroundMark x1="49697" y1="60204" x2="49697" y2="60204"/>
                        <a14:foregroundMark x1="68636" y1="57143" x2="68636" y2="57143"/>
                        <a14:foregroundMark x1="74242" y1="31122" x2="74242" y2="31122"/>
                        <a14:foregroundMark x1="74394" y1="83673" x2="74394" y2="83673"/>
                        <a14:foregroundMark x1="77727" y1="80612" x2="77727" y2="80612"/>
                        <a14:foregroundMark x1="85000" y1="64286" x2="85000" y2="64286"/>
                        <a14:foregroundMark x1="47879" y1="80102" x2="50000" y2="50510"/>
                        <a14:foregroundMark x1="35606" y1="51531" x2="32879" y2="91837"/>
                        <a14:foregroundMark x1="36667" y1="56633" x2="43030" y2="44898"/>
                        <a14:foregroundMark x1="49697" y1="46939" x2="58788" y2="45408"/>
                        <a14:foregroundMark x1="49091" y1="81633" x2="51515" y2="94898"/>
                        <a14:foregroundMark x1="53333" y1="91837" x2="55909" y2="91327"/>
                        <a14:foregroundMark x1="28333" y1="16327" x2="30606" y2="23469"/>
                        <a14:foregroundMark x1="27424" y1="41837" x2="24394" y2="93878"/>
                        <a14:foregroundMark x1="1364" y1="90306" x2="19091" y2="25510"/>
                        <a14:foregroundMark x1="7576" y1="20408" x2="20909" y2="20918"/>
                        <a14:foregroundMark x1="4848" y1="89796" x2="17424" y2="92347"/>
                        <a14:foregroundMark x1="73333" y1="3571" x2="73030" y2="13265"/>
                        <a14:foregroundMark x1="61061" y1="78571" x2="63939" y2="41327"/>
                        <a14:foregroundMark x1="71364" y1="36735" x2="77424" y2="40306"/>
                        <a14:foregroundMark x1="64242" y1="41837" x2="67576" y2="38776"/>
                        <a14:foregroundMark x1="63485" y1="79592" x2="63788" y2="86735"/>
                        <a14:foregroundMark x1="64545" y1="88776" x2="73182" y2="87755"/>
                        <a14:foregroundMark x1="60909" y1="83163" x2="61061" y2="92857"/>
                        <a14:foregroundMark x1="63788" y1="97959" x2="75000" y2="96429"/>
                        <a14:foregroundMark x1="79394" y1="46939" x2="76364" y2="91327"/>
                        <a14:foregroundMark x1="96667" y1="52041" x2="93030" y2="95408"/>
                        <a14:foregroundMark x1="82576" y1="91837" x2="90455" y2="91837"/>
                        <a14:foregroundMark x1="80455" y1="83673" x2="84848" y2="63776"/>
                        <a14:foregroundMark x1="85909" y1="65306" x2="87727" y2="64796"/>
                        <a14:foregroundMark x1="85303" y1="47449" x2="96667" y2="48469"/>
                        <a14:foregroundMark x1="87727" y1="65816" x2="89697" y2="62755"/>
                        <a14:foregroundMark x1="63485" y1="98980" x2="63636" y2="98980"/>
                        <a14:foregroundMark x1="51061" y1="51531" x2="60606" y2="51531"/>
                        <a14:foregroundMark x1="98485" y1="90306" x2="98485" y2="90306"/>
                        <a14:foregroundMark x1="99697" y1="93878" x2="99697" y2="93878"/>
                        <a14:foregroundMark x1="99394" y1="97959" x2="99394" y2="97959"/>
                        <a14:foregroundMark x1="97121" y1="95918" x2="97121" y2="95918"/>
                        <a14:foregroundMark x1="98485" y1="94898" x2="98636" y2="97449"/>
                        <a14:foregroundMark x1="97424" y1="91837" x2="97121" y2="92347"/>
                        <a14:foregroundMark x1="71515" y1="20408" x2="72273" y2="17857"/>
                        <a14:foregroundMark x1="74242" y1="13776" x2="74545" y2="8163"/>
                        <a14:foregroundMark x1="74545" y1="27041" x2="75303" y2="20918"/>
                        <a14:backgroundMark x1="99697" y1="98469" x2="99697" y2="98469"/>
                        <a14:backgroundMark x1="74242" y1="2551" x2="73788" y2="10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024" y="67128"/>
            <a:ext cx="2003748" cy="595993"/>
          </a:xfrm>
          <a:prstGeom prst="rect">
            <a:avLst/>
          </a:prstGeom>
        </p:spPr>
      </p:pic>
      <p:cxnSp>
        <p:nvCxnSpPr>
          <p:cNvPr id="11" name="Gerader Verbinder 10"/>
          <p:cNvCxnSpPr/>
          <p:nvPr userDrawn="1"/>
        </p:nvCxnSpPr>
        <p:spPr>
          <a:xfrm flipV="1">
            <a:off x="421343" y="726621"/>
            <a:ext cx="11703429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 flipV="1">
            <a:off x="421342" y="6356350"/>
            <a:ext cx="11703429" cy="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135459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Optimizing Investment Casting for Super Alloys – A Ripple Effect</a:t>
            </a:r>
            <a:br>
              <a:rPr lang="en-US" i="1" dirty="0"/>
            </a:br>
            <a:br>
              <a:rPr lang="en-US" i="1" dirty="0"/>
            </a:br>
            <a:r>
              <a:rPr lang="en-US" sz="3600" dirty="0"/>
              <a:t>Improvements in Service Life of </a:t>
            </a:r>
            <a:br>
              <a:rPr lang="en-US" sz="3600" dirty="0"/>
            </a:br>
            <a:r>
              <a:rPr lang="en-US" sz="3600" dirty="0"/>
              <a:t>Ceramic Melt Containers and Effects on Sustainability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075463"/>
            <a:ext cx="9144000" cy="1212850"/>
          </a:xfrm>
        </p:spPr>
        <p:txBody>
          <a:bodyPr>
            <a:normAutofit/>
          </a:bodyPr>
          <a:lstStyle/>
          <a:p>
            <a:r>
              <a:rPr lang="en-US" dirty="0"/>
              <a:t>32nd EICF Conference &amp; Exhibition</a:t>
            </a:r>
          </a:p>
          <a:p>
            <a:r>
              <a:rPr lang="en-US" dirty="0" err="1"/>
              <a:t>Città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Scienza</a:t>
            </a:r>
            <a:r>
              <a:rPr lang="en-US" dirty="0"/>
              <a:t> | Napoli (Italy)</a:t>
            </a:r>
          </a:p>
          <a:p>
            <a:r>
              <a:rPr lang="en-US" dirty="0"/>
              <a:t>May 12</a:t>
            </a:r>
            <a:r>
              <a:rPr lang="en-US" baseline="30000" dirty="0"/>
              <a:t>th</a:t>
            </a:r>
            <a:r>
              <a:rPr lang="en-US" dirty="0"/>
              <a:t>-15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56054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18815-300A-6A08-E786-73A19C6D2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728C5C-C49C-4F7F-ABC2-46F8C941B377}"/>
              </a:ext>
            </a:extLst>
          </p:cNvPr>
          <p:cNvSpPr/>
          <p:nvPr/>
        </p:nvSpPr>
        <p:spPr>
          <a:xfrm>
            <a:off x="893851" y="1029922"/>
            <a:ext cx="10081558" cy="486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616778-A176-CF26-AE69-3A271BCD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 - Comparison of Melt Containers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AB20CF-DC6D-A1BF-D8E9-26AA5B6E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1A659C0-8D3D-BC08-1F79-1FEC775F1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47907"/>
              </p:ext>
            </p:extLst>
          </p:nvPr>
        </p:nvGraphicFramePr>
        <p:xfrm>
          <a:off x="893851" y="1029923"/>
          <a:ext cx="10081558" cy="486399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02715">
                  <a:extLst>
                    <a:ext uri="{9D8B030D-6E8A-4147-A177-3AD203B41FA5}">
                      <a16:colId xmlns:a16="http://schemas.microsoft.com/office/drawing/2014/main" val="838967854"/>
                    </a:ext>
                  </a:extLst>
                </a:gridCol>
                <a:gridCol w="3882473">
                  <a:extLst>
                    <a:ext uri="{9D8B030D-6E8A-4147-A177-3AD203B41FA5}">
                      <a16:colId xmlns:a16="http://schemas.microsoft.com/office/drawing/2014/main" val="3482831087"/>
                    </a:ext>
                  </a:extLst>
                </a:gridCol>
                <a:gridCol w="3496370">
                  <a:extLst>
                    <a:ext uri="{9D8B030D-6E8A-4147-A177-3AD203B41FA5}">
                      <a16:colId xmlns:a16="http://schemas.microsoft.com/office/drawing/2014/main" val="3776427515"/>
                    </a:ext>
                  </a:extLst>
                </a:gridCol>
              </a:tblGrid>
              <a:tr h="232506">
                <a:tc>
                  <a:txBody>
                    <a:bodyPr/>
                    <a:lstStyle/>
                    <a:p>
                      <a:endParaRPr lang="de-DE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Liner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Crucible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418917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Number of melts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005644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Price per </a:t>
                      </a:r>
                      <a:r>
                        <a:rPr lang="de-DE" sz="1600" b="1" dirty="0" err="1">
                          <a:effectLst/>
                        </a:rPr>
                        <a:t>unit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dirty="0">
                          <a:solidFill>
                            <a:srgbClr val="00B050"/>
                          </a:solidFill>
                          <a:effectLst/>
                        </a:rPr>
                        <a:t>Low</a:t>
                      </a:r>
                      <a:endParaRPr lang="de-DE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421229"/>
                  </a:ext>
                </a:extLst>
              </a:tr>
              <a:tr h="57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Price per casting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Break even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~15 melts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98350"/>
                  </a:ext>
                </a:extLst>
              </a:tr>
              <a:tr h="33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Logistics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endParaRPr lang="de-DE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</a:t>
                      </a:r>
                      <a:r>
                        <a:rPr lang="de-DE" sz="18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endParaRPr lang="de-DE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984099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Erosion resistance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706843"/>
                  </a:ext>
                </a:extLst>
              </a:tr>
              <a:tr h="37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Thermal Shock resistance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High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Low-medium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150702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 err="1">
                          <a:effectLst/>
                        </a:rPr>
                        <a:t>Preparation</a:t>
                      </a:r>
                      <a:r>
                        <a:rPr lang="de-DE" sz="1600" b="1" dirty="0">
                          <a:effectLst/>
                        </a:rPr>
                        <a:t> time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Slow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512591"/>
                  </a:ext>
                </a:extLst>
              </a:tr>
              <a:tr h="37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Casting </a:t>
                      </a:r>
                      <a:r>
                        <a:rPr lang="de-DE" sz="1600" b="1" dirty="0" err="1">
                          <a:effectLst/>
                        </a:rPr>
                        <a:t>operation</a:t>
                      </a:r>
                      <a:r>
                        <a:rPr lang="de-DE" sz="1600" b="1" dirty="0">
                          <a:effectLst/>
                        </a:rPr>
                        <a:t> time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Medium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26783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Flexibility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Medium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90769"/>
                  </a:ext>
                </a:extLst>
              </a:tr>
              <a:tr h="57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>
                          <a:effectLst/>
                        </a:rPr>
                        <a:t>Casting </a:t>
                      </a:r>
                      <a:r>
                        <a:rPr lang="de-DE" sz="1600" b="1" dirty="0" err="1">
                          <a:effectLst/>
                        </a:rPr>
                        <a:t>suitability</a:t>
                      </a:r>
                      <a:r>
                        <a:rPr lang="de-DE" sz="1600" b="1" dirty="0">
                          <a:effectLst/>
                        </a:rPr>
                        <a:t>: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956703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Equiax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Good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</a:t>
                      </a:r>
                      <a:r>
                        <a:rPr lang="de-DE" sz="1800" b="1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de-DE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665673"/>
                  </a:ext>
                </a:extLst>
              </a:tr>
              <a:tr h="37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dirty="0" err="1">
                          <a:effectLst/>
                        </a:rPr>
                        <a:t>Directional</a:t>
                      </a:r>
                      <a:r>
                        <a:rPr lang="de-DE" sz="1600" b="1" dirty="0">
                          <a:effectLst/>
                        </a:rPr>
                        <a:t> </a:t>
                      </a:r>
                      <a:r>
                        <a:rPr lang="de-DE" sz="1600" b="1" dirty="0" err="1">
                          <a:effectLst/>
                        </a:rPr>
                        <a:t>Solidification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Good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Medium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057615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>
                          <a:effectLst/>
                        </a:rPr>
                        <a:t>Single Crystal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 err="1">
                          <a:effectLst/>
                        </a:rPr>
                        <a:t>Good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Medium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523699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4D8297BF-2396-4629-B1BD-74B475AE1465}"/>
              </a:ext>
            </a:extLst>
          </p:cNvPr>
          <p:cNvSpPr/>
          <p:nvPr/>
        </p:nvSpPr>
        <p:spPr>
          <a:xfrm>
            <a:off x="893851" y="1029922"/>
            <a:ext cx="10081558" cy="486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1070048-1A83-4D1C-A7E2-761297648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67643"/>
              </p:ext>
            </p:extLst>
          </p:nvPr>
        </p:nvGraphicFramePr>
        <p:xfrm>
          <a:off x="893851" y="1029922"/>
          <a:ext cx="10081558" cy="486399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02715">
                  <a:extLst>
                    <a:ext uri="{9D8B030D-6E8A-4147-A177-3AD203B41FA5}">
                      <a16:colId xmlns:a16="http://schemas.microsoft.com/office/drawing/2014/main" val="838967854"/>
                    </a:ext>
                  </a:extLst>
                </a:gridCol>
                <a:gridCol w="3882473">
                  <a:extLst>
                    <a:ext uri="{9D8B030D-6E8A-4147-A177-3AD203B41FA5}">
                      <a16:colId xmlns:a16="http://schemas.microsoft.com/office/drawing/2014/main" val="3482831087"/>
                    </a:ext>
                  </a:extLst>
                </a:gridCol>
                <a:gridCol w="3496370">
                  <a:extLst>
                    <a:ext uri="{9D8B030D-6E8A-4147-A177-3AD203B41FA5}">
                      <a16:colId xmlns:a16="http://schemas.microsoft.com/office/drawing/2014/main" val="3776427515"/>
                    </a:ext>
                  </a:extLst>
                </a:gridCol>
              </a:tblGrid>
              <a:tr h="232506">
                <a:tc>
                  <a:txBody>
                    <a:bodyPr/>
                    <a:lstStyle/>
                    <a:p>
                      <a:endParaRPr lang="en-US" sz="16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Liner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Crucible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418917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Number of melts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noProof="0">
                          <a:solidFill>
                            <a:schemeClr val="tx1"/>
                          </a:solidFill>
                          <a:effectLst/>
                        </a:rPr>
                        <a:t>15-50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005644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Price per unit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noProof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8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421229"/>
                  </a:ext>
                </a:extLst>
              </a:tr>
              <a:tr h="611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Price per casting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Break even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~15 melts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98350"/>
                  </a:ext>
                </a:extLst>
              </a:tr>
              <a:tr h="33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Logistics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volume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984099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Erosion resistance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706843"/>
                  </a:ext>
                </a:extLst>
              </a:tr>
              <a:tr h="37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Thermal Shock resistance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Low-medium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150702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Preparation time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Slow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3512591"/>
                  </a:ext>
                </a:extLst>
              </a:tr>
              <a:tr h="37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Casting operation time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26783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Flexibility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90769"/>
                  </a:ext>
                </a:extLst>
              </a:tr>
              <a:tr h="57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noProof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Casting suitability: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956703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Equiax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665673"/>
                  </a:ext>
                </a:extLst>
              </a:tr>
              <a:tr h="37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>
                          <a:effectLst/>
                        </a:rPr>
                        <a:t>Directional Solidification</a:t>
                      </a:r>
                      <a:endParaRPr lang="en-US" sz="16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6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057615"/>
                  </a:ext>
                </a:extLst>
              </a:tr>
              <a:tr h="232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noProof="0" dirty="0">
                          <a:effectLst/>
                        </a:rPr>
                        <a:t>Single Crystal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52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5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0E96D0BD-8B82-4DC6-92A9-BCC80AC8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71" y="2837169"/>
            <a:ext cx="5971429" cy="351431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A1D6CAA-9949-44AA-BFC4-5E2CDFEE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3" y="170996"/>
            <a:ext cx="9174414" cy="492125"/>
          </a:xfrm>
        </p:spPr>
        <p:txBody>
          <a:bodyPr/>
          <a:lstStyle/>
          <a:p>
            <a:r>
              <a:rPr lang="en-US" b="1" dirty="0"/>
              <a:t>Sustainability Focus</a:t>
            </a:r>
            <a:r>
              <a:rPr lang="en-US" dirty="0"/>
              <a:t> - Circular Economy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0D8B1-3FCA-4179-9ED1-5A6E18B4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9AB7BC9-DA18-44D6-897D-7FD588A665BE}"/>
              </a:ext>
            </a:extLst>
          </p:cNvPr>
          <p:cNvGrpSpPr/>
          <p:nvPr/>
        </p:nvGrpSpPr>
        <p:grpSpPr>
          <a:xfrm>
            <a:off x="525000" y="1106443"/>
            <a:ext cx="7153799" cy="4109015"/>
            <a:chOff x="-249700" y="903243"/>
            <a:chExt cx="7153799" cy="410901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31925B7B-67F2-4DF6-B178-C4CED029B1CD}"/>
                </a:ext>
              </a:extLst>
            </p:cNvPr>
            <p:cNvGrpSpPr/>
            <p:nvPr/>
          </p:nvGrpSpPr>
          <p:grpSpPr>
            <a:xfrm>
              <a:off x="-249700" y="1140148"/>
              <a:ext cx="2874825" cy="3872110"/>
              <a:chOff x="-238125" y="1140148"/>
              <a:chExt cx="2874825" cy="3872110"/>
            </a:xfrm>
          </p:grpSpPr>
          <p:sp>
            <p:nvSpPr>
              <p:cNvPr id="8" name="Pfeil: nach oben 7">
                <a:extLst>
                  <a:ext uri="{FF2B5EF4-FFF2-40B4-BE49-F238E27FC236}">
                    <a16:creationId xmlns:a16="http://schemas.microsoft.com/office/drawing/2014/main" id="{BBE89A0E-CD24-42DC-A690-C72010F37E60}"/>
                  </a:ext>
                </a:extLst>
              </p:cNvPr>
              <p:cNvSpPr/>
              <p:nvPr/>
            </p:nvSpPr>
            <p:spPr>
              <a:xfrm>
                <a:off x="20618" y="1567565"/>
                <a:ext cx="1189015" cy="3193121"/>
              </a:xfrm>
              <a:prstGeom prst="upArrow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40000">
                    <a:srgbClr val="B8E08C"/>
                  </a:gs>
                  <a:gs pos="22000">
                    <a:srgbClr val="92D050"/>
                  </a:gs>
                  <a:gs pos="0">
                    <a:srgbClr val="92D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4267740A-63AE-4AF2-AE48-298EA5C2D053}"/>
                  </a:ext>
                </a:extLst>
              </p:cNvPr>
              <p:cNvSpPr txBox="1"/>
              <p:nvPr/>
            </p:nvSpPr>
            <p:spPr>
              <a:xfrm>
                <a:off x="-238125" y="1140148"/>
                <a:ext cx="2787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Most preferred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2F3E9BA-A9CC-458C-AB02-817F1B473FFA}"/>
                  </a:ext>
                </a:extLst>
              </p:cNvPr>
              <p:cNvSpPr txBox="1"/>
              <p:nvPr/>
            </p:nvSpPr>
            <p:spPr>
              <a:xfrm>
                <a:off x="-150753" y="4612148"/>
                <a:ext cx="2787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Least preferred</a:t>
                </a:r>
              </a:p>
            </p:txBody>
          </p:sp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4F10C6B7-3085-4A85-8A55-F3E9CC84F61F}"/>
                </a:ext>
              </a:extLst>
            </p:cNvPr>
            <p:cNvGrpSpPr/>
            <p:nvPr/>
          </p:nvGrpSpPr>
          <p:grpSpPr>
            <a:xfrm>
              <a:off x="985895" y="903243"/>
              <a:ext cx="5918204" cy="3874423"/>
              <a:chOff x="985895" y="903243"/>
              <a:chExt cx="5918204" cy="3874423"/>
            </a:xfrm>
          </p:grpSpPr>
          <p:graphicFrame>
            <p:nvGraphicFramePr>
              <p:cNvPr id="2" name="Diagramm 1">
                <a:extLst>
                  <a:ext uri="{FF2B5EF4-FFF2-40B4-BE49-F238E27FC236}">
                    <a16:creationId xmlns:a16="http://schemas.microsoft.com/office/drawing/2014/main" id="{04234E2F-65A3-44AF-A850-C0914265D8E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60247295"/>
                  </p:ext>
                </p:extLst>
              </p:nvPr>
            </p:nvGraphicFramePr>
            <p:xfrm>
              <a:off x="985895" y="1541963"/>
              <a:ext cx="5918204" cy="32357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B2C4DF9-07B8-42DA-B165-2A5961196AF8}"/>
                  </a:ext>
                </a:extLst>
              </p:cNvPr>
              <p:cNvSpPr/>
              <p:nvPr/>
            </p:nvSpPr>
            <p:spPr>
              <a:xfrm>
                <a:off x="2627264" y="903243"/>
                <a:ext cx="26354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Waste Hierarchy</a:t>
                </a:r>
              </a:p>
            </p:txBody>
          </p:sp>
        </p:grp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8FDA6500-2D55-4D1C-A57A-C95B79D00B02}"/>
              </a:ext>
            </a:extLst>
          </p:cNvPr>
          <p:cNvSpPr/>
          <p:nvPr/>
        </p:nvSpPr>
        <p:spPr>
          <a:xfrm>
            <a:off x="6636655" y="6397978"/>
            <a:ext cx="4278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Farrelly</a:t>
            </a:r>
            <a:r>
              <a:rPr lang="en-US" sz="1200" dirty="0"/>
              <a:t> D (1984) The book of bamboo</a:t>
            </a:r>
          </a:p>
        </p:txBody>
      </p:sp>
    </p:spTree>
    <p:extLst>
      <p:ext uri="{BB962C8B-B14F-4D97-AF65-F5344CB8AC3E}">
        <p14:creationId xmlns:p14="http://schemas.microsoft.com/office/powerpoint/2010/main" val="280376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7929C84-57F2-4E70-AEF8-E0E8D60DF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1990"/>
              </p:ext>
            </p:extLst>
          </p:nvPr>
        </p:nvGraphicFramePr>
        <p:xfrm>
          <a:off x="421343" y="788457"/>
          <a:ext cx="10845370" cy="4486271"/>
        </p:xfrm>
        <a:graphic>
          <a:graphicData uri="http://schemas.openxmlformats.org/drawingml/2006/table">
            <a:tbl>
              <a:tblPr/>
              <a:tblGrid>
                <a:gridCol w="3301819">
                  <a:extLst>
                    <a:ext uri="{9D8B030D-6E8A-4147-A177-3AD203B41FA5}">
                      <a16:colId xmlns:a16="http://schemas.microsoft.com/office/drawing/2014/main" val="3528969868"/>
                    </a:ext>
                  </a:extLst>
                </a:gridCol>
                <a:gridCol w="727674">
                  <a:extLst>
                    <a:ext uri="{9D8B030D-6E8A-4147-A177-3AD203B41FA5}">
                      <a16:colId xmlns:a16="http://schemas.microsoft.com/office/drawing/2014/main" val="1218670690"/>
                    </a:ext>
                  </a:extLst>
                </a:gridCol>
                <a:gridCol w="727674">
                  <a:extLst>
                    <a:ext uri="{9D8B030D-6E8A-4147-A177-3AD203B41FA5}">
                      <a16:colId xmlns:a16="http://schemas.microsoft.com/office/drawing/2014/main" val="3816868005"/>
                    </a:ext>
                  </a:extLst>
                </a:gridCol>
                <a:gridCol w="6088203">
                  <a:extLst>
                    <a:ext uri="{9D8B030D-6E8A-4147-A177-3AD203B41FA5}">
                      <a16:colId xmlns:a16="http://schemas.microsoft.com/office/drawing/2014/main" val="3745652070"/>
                    </a:ext>
                  </a:extLst>
                </a:gridCol>
              </a:tblGrid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Melt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Container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Production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Crucible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 / Assumptions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065"/>
                  </a:ext>
                </a:extLst>
              </a:tr>
              <a:tr h="228236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density (g/cm</a:t>
                      </a:r>
                      <a:r>
                        <a:rPr lang="de-DE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Alumina-silicate liner vs. Zirconia crucible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4954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≈14kg melt container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80491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 of material for 20 melts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Assume crucible can achieve 20 melts per crucible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796391"/>
                  </a:ext>
                </a:extLst>
              </a:tr>
              <a:tr h="228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RM production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 (calcined Al</a:t>
                      </a:r>
                      <a:r>
                        <a:rPr lang="it-IT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it-IT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mined SiO</a:t>
                      </a:r>
                      <a:r>
                        <a:rPr lang="it-IT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), Crucible (mined ZrO</a:t>
                      </a:r>
                      <a:r>
                        <a:rPr lang="it-IT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631412"/>
                  </a:ext>
                </a:extLst>
              </a:tr>
              <a:tr h="21369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melt container production (kg), 20 melts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Firing at 1200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°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for liner and 1700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°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for crucible (2,0kg CO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every m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Natural gas burned)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55787"/>
                  </a:ext>
                </a:extLst>
              </a:tr>
              <a:tr h="11198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4892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Packaging</a:t>
                      </a:r>
                      <a:r>
                        <a:rPr lang="de-DE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11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Delivery</a:t>
                      </a:r>
                      <a:endParaRPr lang="de-DE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864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Liners/Crucibles per pallet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lang="de-DE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Liners can be packed more economically, (1200 x 800)mm pallet size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94463"/>
                  </a:ext>
                </a:extLst>
              </a:tr>
              <a:tr h="22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to ship liners / crucibles for 20 melts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Assume 240€ per pallet for delivery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05995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 / Storage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volume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melts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(m³)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0,96m³ per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pallet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024049"/>
                  </a:ext>
                </a:extLst>
              </a:tr>
              <a:tr h="24579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Emission for product transport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500km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consumption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30l/km,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emission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2,5kg/l) →1m</a:t>
                      </a:r>
                      <a:r>
                        <a:rPr lang="de-DE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volume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18667"/>
                  </a:ext>
                </a:extLst>
              </a:tr>
              <a:tr h="191367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41627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Waste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1308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 of material for 20 melts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31613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of disposal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0,04€/kg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12234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to transport to disposal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 cost to transport to dump vs. part delivery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40162"/>
                  </a:ext>
                </a:extLst>
              </a:tr>
              <a:tr h="24579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Emission for waste transport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500km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consumption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30l/km,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emission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2,63kg/l) →1m</a:t>
                      </a:r>
                      <a:r>
                        <a:rPr lang="de-DE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volume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254155"/>
                  </a:ext>
                </a:extLst>
              </a:tr>
              <a:tr h="19136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0449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96012"/>
                  </a:ext>
                </a:extLst>
              </a:tr>
              <a:tr h="167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Estimated Total Cost for 20 melts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381389"/>
                  </a:ext>
                </a:extLst>
              </a:tr>
              <a:tr h="201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Estimated Total CO</a:t>
                      </a:r>
                      <a:r>
                        <a:rPr lang="en-US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emissions for 20 melts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051500"/>
                  </a:ext>
                </a:extLst>
              </a:tr>
            </a:tbl>
          </a:graphicData>
        </a:graphic>
      </p:graphicFrame>
      <p:sp>
        <p:nvSpPr>
          <p:cNvPr id="39" name="Rechteck 38">
            <a:extLst>
              <a:ext uri="{FF2B5EF4-FFF2-40B4-BE49-F238E27FC236}">
                <a16:creationId xmlns:a16="http://schemas.microsoft.com/office/drawing/2014/main" id="{E09400BC-B56B-4776-9935-1C97E6D6D379}"/>
              </a:ext>
            </a:extLst>
          </p:cNvPr>
          <p:cNvSpPr/>
          <p:nvPr/>
        </p:nvSpPr>
        <p:spPr>
          <a:xfrm>
            <a:off x="312206" y="829910"/>
            <a:ext cx="10845370" cy="4709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5844A033-210D-4DB1-B525-EBBB8594B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64512"/>
              </p:ext>
            </p:extLst>
          </p:nvPr>
        </p:nvGraphicFramePr>
        <p:xfrm>
          <a:off x="421343" y="788457"/>
          <a:ext cx="10845370" cy="4486271"/>
        </p:xfrm>
        <a:graphic>
          <a:graphicData uri="http://schemas.openxmlformats.org/drawingml/2006/table">
            <a:tbl>
              <a:tblPr/>
              <a:tblGrid>
                <a:gridCol w="3301819">
                  <a:extLst>
                    <a:ext uri="{9D8B030D-6E8A-4147-A177-3AD203B41FA5}">
                      <a16:colId xmlns:a16="http://schemas.microsoft.com/office/drawing/2014/main" val="3528969868"/>
                    </a:ext>
                  </a:extLst>
                </a:gridCol>
                <a:gridCol w="727674">
                  <a:extLst>
                    <a:ext uri="{9D8B030D-6E8A-4147-A177-3AD203B41FA5}">
                      <a16:colId xmlns:a16="http://schemas.microsoft.com/office/drawing/2014/main" val="1218670690"/>
                    </a:ext>
                  </a:extLst>
                </a:gridCol>
                <a:gridCol w="727674">
                  <a:extLst>
                    <a:ext uri="{9D8B030D-6E8A-4147-A177-3AD203B41FA5}">
                      <a16:colId xmlns:a16="http://schemas.microsoft.com/office/drawing/2014/main" val="3816868005"/>
                    </a:ext>
                  </a:extLst>
                </a:gridCol>
                <a:gridCol w="6088203">
                  <a:extLst>
                    <a:ext uri="{9D8B030D-6E8A-4147-A177-3AD203B41FA5}">
                      <a16:colId xmlns:a16="http://schemas.microsoft.com/office/drawing/2014/main" val="3745652070"/>
                    </a:ext>
                  </a:extLst>
                </a:gridCol>
              </a:tblGrid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Melt Container Production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Crucible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 / Assumptions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065"/>
                  </a:ext>
                </a:extLst>
              </a:tr>
              <a:tr h="228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density (g/cm</a:t>
                      </a:r>
                      <a:r>
                        <a:rPr lang="en-US" sz="1100" b="0" i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Alumina-silicate liner vs. Zirconia crucible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4954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≈14kg melt container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80491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 of material for 20 melts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Assume crucible can achieve 20 melts per crucible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796391"/>
                  </a:ext>
                </a:extLst>
              </a:tr>
              <a:tr h="22823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RM production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 (calcined Al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mined SiO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), Crucible (mined ZrO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631412"/>
                  </a:ext>
                </a:extLst>
              </a:tr>
              <a:tr h="21369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melt container production (kg), 20 melts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Firing at 1200</a:t>
                      </a:r>
                      <a:r>
                        <a:rPr lang="en-US" sz="1100" b="0" i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°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for liner and 1700</a:t>
                      </a:r>
                      <a:r>
                        <a:rPr lang="en-US" sz="1100" b="0" i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°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for crucible (2,0kg CO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 every m</a:t>
                      </a:r>
                      <a:r>
                        <a:rPr lang="en-US" sz="1100" b="0" i="0" u="none" strike="noStrike" baseline="30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Natural gas burned)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55787"/>
                  </a:ext>
                </a:extLst>
              </a:tr>
              <a:tr h="111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4892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Packaging &amp; Delivery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864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Liners/Crucibles per pallet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lang="en-US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Liners can be packed more economically, (1200 x 800)mm pallet size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94463"/>
                  </a:ext>
                </a:extLst>
              </a:tr>
              <a:tr h="22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to ship liners / crucibles for 20 melts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Assume 240€ per pallet for delivery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05995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 / Storage volume for 20 melts (m³)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 0,96m³ per pallet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024049"/>
                  </a:ext>
                </a:extLst>
              </a:tr>
              <a:tr h="24579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Emission for product transport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 500km distance (consumption: 30l/km, emission 2,5kg/l) →1m</a:t>
                      </a:r>
                      <a:r>
                        <a:rPr lang="en-US" sz="11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volume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618667"/>
                  </a:ext>
                </a:extLst>
              </a:tr>
              <a:tr h="19136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41627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Waste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1308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 of material for 20 melts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131613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of disposal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 0,04€/kg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12234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 to transport to disposal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 cost to transport to dump vs. part delivery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40162"/>
                  </a:ext>
                </a:extLst>
              </a:tr>
              <a:tr h="24579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Emission for waste transport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Assuming 500km distance (consumption: 30l/km, emission 2,63kg/l) →1m</a:t>
                      </a:r>
                      <a:r>
                        <a:rPr lang="en-US" sz="1100" b="0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volume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254155"/>
                  </a:ext>
                </a:extLst>
              </a:tr>
              <a:tr h="191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04496"/>
                  </a:ext>
                </a:extLst>
              </a:tr>
              <a:tr h="19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96012"/>
                  </a:ext>
                </a:extLst>
              </a:tr>
              <a:tr h="167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Estimated Total Cost for 20 melts (€)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381389"/>
                  </a:ext>
                </a:extLst>
              </a:tr>
              <a:tr h="2016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Estimated Total CO</a:t>
                      </a:r>
                      <a:r>
                        <a:rPr lang="en-US" sz="1100" b="0" i="0" u="none" strike="noStrike" baseline="-250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emissions for 20 melts (kg)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05150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87CA0086-BE09-4FFE-8CEB-511A9B4B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Sustainability Focus</a:t>
            </a:r>
            <a:r>
              <a:rPr lang="en-US" dirty="0"/>
              <a:t> - Life Cycle Comparison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224BB7-026C-3C0D-5DA7-D28B5E02E22D}"/>
              </a:ext>
            </a:extLst>
          </p:cNvPr>
          <p:cNvSpPr txBox="1"/>
          <p:nvPr/>
        </p:nvSpPr>
        <p:spPr>
          <a:xfrm>
            <a:off x="187655" y="5908850"/>
            <a:ext cx="73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Liner</a:t>
            </a:r>
          </a:p>
        </p:txBody>
      </p:sp>
      <p:pic>
        <p:nvPicPr>
          <p:cNvPr id="15" name="Grafik 8">
            <a:extLst>
              <a:ext uri="{FF2B5EF4-FFF2-40B4-BE49-F238E27FC236}">
                <a16:creationId xmlns:a16="http://schemas.microsoft.com/office/drawing/2014/main" id="{87E10D89-BBCA-0456-E5BE-5FD1E811D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82" r="86729" b="39882"/>
          <a:stretch/>
        </p:blipFill>
        <p:spPr>
          <a:xfrm>
            <a:off x="9411705" y="5618018"/>
            <a:ext cx="897796" cy="9509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3C8CA9-12EF-934B-1B8C-41162281276A}"/>
              </a:ext>
            </a:extLst>
          </p:cNvPr>
          <p:cNvSpPr txBox="1"/>
          <p:nvPr/>
        </p:nvSpPr>
        <p:spPr>
          <a:xfrm>
            <a:off x="8211322" y="5908850"/>
            <a:ext cx="120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Crucible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7534DB-E749-401E-B2BC-992E41E4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F89510-F5CD-4D07-A12B-4B6E1C1B0877}"/>
              </a:ext>
            </a:extLst>
          </p:cNvPr>
          <p:cNvGrpSpPr/>
          <p:nvPr/>
        </p:nvGrpSpPr>
        <p:grpSpPr>
          <a:xfrm>
            <a:off x="925287" y="5556495"/>
            <a:ext cx="6650385" cy="1331191"/>
            <a:chOff x="925287" y="5275100"/>
            <a:chExt cx="6650385" cy="1331191"/>
          </a:xfrm>
        </p:grpSpPr>
        <p:pic>
          <p:nvPicPr>
            <p:cNvPr id="26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5901582"/>
              <a:ext cx="597241" cy="704709"/>
            </a:xfrm>
            <a:prstGeom prst="rect">
              <a:avLst/>
            </a:prstGeom>
          </p:spPr>
        </p:pic>
        <p:pic>
          <p:nvPicPr>
            <p:cNvPr id="28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859" y="5901582"/>
              <a:ext cx="597241" cy="704709"/>
            </a:xfrm>
            <a:prstGeom prst="rect">
              <a:avLst/>
            </a:prstGeom>
          </p:spPr>
        </p:pic>
        <p:pic>
          <p:nvPicPr>
            <p:cNvPr id="30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431" y="5901582"/>
              <a:ext cx="597241" cy="704709"/>
            </a:xfrm>
            <a:prstGeom prst="rect">
              <a:avLst/>
            </a:prstGeom>
          </p:spPr>
        </p:pic>
        <p:pic>
          <p:nvPicPr>
            <p:cNvPr id="32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003" y="5901582"/>
              <a:ext cx="597241" cy="704709"/>
            </a:xfrm>
            <a:prstGeom prst="rect">
              <a:avLst/>
            </a:prstGeom>
          </p:spPr>
        </p:pic>
        <p:pic>
          <p:nvPicPr>
            <p:cNvPr id="34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575" y="5901582"/>
              <a:ext cx="597241" cy="704709"/>
            </a:xfrm>
            <a:prstGeom prst="rect">
              <a:avLst/>
            </a:prstGeom>
          </p:spPr>
        </p:pic>
        <p:pic>
          <p:nvPicPr>
            <p:cNvPr id="36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147" y="5901582"/>
              <a:ext cx="597241" cy="704709"/>
            </a:xfrm>
            <a:prstGeom prst="rect">
              <a:avLst/>
            </a:prstGeom>
          </p:spPr>
        </p:pic>
        <p:pic>
          <p:nvPicPr>
            <p:cNvPr id="38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719" y="5901582"/>
              <a:ext cx="597241" cy="704709"/>
            </a:xfrm>
            <a:prstGeom prst="rect">
              <a:avLst/>
            </a:prstGeom>
          </p:spPr>
        </p:pic>
        <p:pic>
          <p:nvPicPr>
            <p:cNvPr id="40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291" y="5901582"/>
              <a:ext cx="597241" cy="704709"/>
            </a:xfrm>
            <a:prstGeom prst="rect">
              <a:avLst/>
            </a:prstGeom>
          </p:spPr>
        </p:pic>
        <p:pic>
          <p:nvPicPr>
            <p:cNvPr id="42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863" y="5901582"/>
              <a:ext cx="597241" cy="704709"/>
            </a:xfrm>
            <a:prstGeom prst="rect">
              <a:avLst/>
            </a:prstGeom>
          </p:spPr>
        </p:pic>
        <p:pic>
          <p:nvPicPr>
            <p:cNvPr id="44" name="Grafik 19">
              <a:extLst>
                <a:ext uri="{FF2B5EF4-FFF2-40B4-BE49-F238E27FC236}">
                  <a16:creationId xmlns:a16="http://schemas.microsoft.com/office/drawing/2014/main" id="{57193ED1-F5C6-4C0C-8629-1755D03E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431" y="5901582"/>
              <a:ext cx="597241" cy="704709"/>
            </a:xfrm>
            <a:prstGeom prst="rect">
              <a:avLst/>
            </a:prstGeom>
          </p:spPr>
        </p:pic>
        <p:pic>
          <p:nvPicPr>
            <p:cNvPr id="61" name="Grafik 19">
              <a:extLst>
                <a:ext uri="{FF2B5EF4-FFF2-40B4-BE49-F238E27FC236}">
                  <a16:creationId xmlns:a16="http://schemas.microsoft.com/office/drawing/2014/main" id="{EDAC7327-65AB-4FA8-9637-CBF3DD0B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5275100"/>
              <a:ext cx="597241" cy="704709"/>
            </a:xfrm>
            <a:prstGeom prst="rect">
              <a:avLst/>
            </a:prstGeom>
          </p:spPr>
        </p:pic>
        <p:pic>
          <p:nvPicPr>
            <p:cNvPr id="62" name="Grafik 19">
              <a:extLst>
                <a:ext uri="{FF2B5EF4-FFF2-40B4-BE49-F238E27FC236}">
                  <a16:creationId xmlns:a16="http://schemas.microsoft.com/office/drawing/2014/main" id="{E6D73179-8C04-4F5D-9112-AC4611F63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859" y="5275100"/>
              <a:ext cx="597241" cy="704709"/>
            </a:xfrm>
            <a:prstGeom prst="rect">
              <a:avLst/>
            </a:prstGeom>
          </p:spPr>
        </p:pic>
        <p:pic>
          <p:nvPicPr>
            <p:cNvPr id="63" name="Grafik 19">
              <a:extLst>
                <a:ext uri="{FF2B5EF4-FFF2-40B4-BE49-F238E27FC236}">
                  <a16:creationId xmlns:a16="http://schemas.microsoft.com/office/drawing/2014/main" id="{8F4B2164-76BC-495F-840F-3FD167E5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431" y="5275100"/>
              <a:ext cx="597241" cy="704709"/>
            </a:xfrm>
            <a:prstGeom prst="rect">
              <a:avLst/>
            </a:prstGeom>
          </p:spPr>
        </p:pic>
        <p:pic>
          <p:nvPicPr>
            <p:cNvPr id="64" name="Grafik 19">
              <a:extLst>
                <a:ext uri="{FF2B5EF4-FFF2-40B4-BE49-F238E27FC236}">
                  <a16:creationId xmlns:a16="http://schemas.microsoft.com/office/drawing/2014/main" id="{1419DDB5-B0B2-4D8F-A156-52158FE9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003" y="5275100"/>
              <a:ext cx="597241" cy="704709"/>
            </a:xfrm>
            <a:prstGeom prst="rect">
              <a:avLst/>
            </a:prstGeom>
          </p:spPr>
        </p:pic>
        <p:pic>
          <p:nvPicPr>
            <p:cNvPr id="65" name="Grafik 19">
              <a:extLst>
                <a:ext uri="{FF2B5EF4-FFF2-40B4-BE49-F238E27FC236}">
                  <a16:creationId xmlns:a16="http://schemas.microsoft.com/office/drawing/2014/main" id="{8F5891F6-6A58-4017-98C7-F11EED2A5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575" y="5275100"/>
              <a:ext cx="597241" cy="704709"/>
            </a:xfrm>
            <a:prstGeom prst="rect">
              <a:avLst/>
            </a:prstGeom>
          </p:spPr>
        </p:pic>
        <p:pic>
          <p:nvPicPr>
            <p:cNvPr id="66" name="Grafik 19">
              <a:extLst>
                <a:ext uri="{FF2B5EF4-FFF2-40B4-BE49-F238E27FC236}">
                  <a16:creationId xmlns:a16="http://schemas.microsoft.com/office/drawing/2014/main" id="{46F6DA11-FE2E-493B-8ED6-16DC276DB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147" y="5275100"/>
              <a:ext cx="597241" cy="704709"/>
            </a:xfrm>
            <a:prstGeom prst="rect">
              <a:avLst/>
            </a:prstGeom>
          </p:spPr>
        </p:pic>
        <p:pic>
          <p:nvPicPr>
            <p:cNvPr id="67" name="Grafik 19">
              <a:extLst>
                <a:ext uri="{FF2B5EF4-FFF2-40B4-BE49-F238E27FC236}">
                  <a16:creationId xmlns:a16="http://schemas.microsoft.com/office/drawing/2014/main" id="{2A6BC96A-1289-48E3-8744-7CE665DD9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719" y="5275100"/>
              <a:ext cx="597241" cy="704709"/>
            </a:xfrm>
            <a:prstGeom prst="rect">
              <a:avLst/>
            </a:prstGeom>
          </p:spPr>
        </p:pic>
        <p:pic>
          <p:nvPicPr>
            <p:cNvPr id="68" name="Grafik 19">
              <a:extLst>
                <a:ext uri="{FF2B5EF4-FFF2-40B4-BE49-F238E27FC236}">
                  <a16:creationId xmlns:a16="http://schemas.microsoft.com/office/drawing/2014/main" id="{3B7FFA44-6D66-4BB4-91F7-D7094E446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291" y="5275100"/>
              <a:ext cx="597241" cy="704709"/>
            </a:xfrm>
            <a:prstGeom prst="rect">
              <a:avLst/>
            </a:prstGeom>
          </p:spPr>
        </p:pic>
        <p:pic>
          <p:nvPicPr>
            <p:cNvPr id="69" name="Grafik 19">
              <a:extLst>
                <a:ext uri="{FF2B5EF4-FFF2-40B4-BE49-F238E27FC236}">
                  <a16:creationId xmlns:a16="http://schemas.microsoft.com/office/drawing/2014/main" id="{F5C45410-850D-4A7E-A8BB-636FB22C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863" y="5275100"/>
              <a:ext cx="597241" cy="704709"/>
            </a:xfrm>
            <a:prstGeom prst="rect">
              <a:avLst/>
            </a:prstGeom>
          </p:spPr>
        </p:pic>
        <p:pic>
          <p:nvPicPr>
            <p:cNvPr id="70" name="Grafik 19">
              <a:extLst>
                <a:ext uri="{FF2B5EF4-FFF2-40B4-BE49-F238E27FC236}">
                  <a16:creationId xmlns:a16="http://schemas.microsoft.com/office/drawing/2014/main" id="{C5A995C9-07C4-43C8-9523-2B8FE08B8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431" y="5275100"/>
              <a:ext cx="597241" cy="704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8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842C052-931F-45D3-87E7-8460B2AF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838144"/>
            <a:ext cx="7737603" cy="5485970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3744946-4BDF-46BE-874A-B459E4E89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2" y="1021976"/>
            <a:ext cx="5907706" cy="515498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Depending on the ratio of the maximum number of melts, the waste/disposal when crucibles can be used is 15-50 times less compared to liners.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82C916-9A8D-4273-AAF5-FA69C3A3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13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D938085-FA50-49C3-9F6B-FE02FC30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Sustainability Focus</a:t>
            </a:r>
            <a:r>
              <a:rPr lang="en-US" dirty="0"/>
              <a:t> - Life Cycle Comparison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7FE62B9-43AC-4948-973A-8777CCC5086F}"/>
              </a:ext>
            </a:extLst>
          </p:cNvPr>
          <p:cNvGrpSpPr/>
          <p:nvPr/>
        </p:nvGrpSpPr>
        <p:grpSpPr>
          <a:xfrm>
            <a:off x="550200" y="4630418"/>
            <a:ext cx="4138911" cy="1502950"/>
            <a:chOff x="166411" y="2749486"/>
            <a:chExt cx="4138911" cy="1502950"/>
          </a:xfrm>
        </p:grpSpPr>
        <p:sp>
          <p:nvSpPr>
            <p:cNvPr id="1024" name="Textfeld 1023">
              <a:extLst>
                <a:ext uri="{FF2B5EF4-FFF2-40B4-BE49-F238E27FC236}">
                  <a16:creationId xmlns:a16="http://schemas.microsoft.com/office/drawing/2014/main" id="{9962FF12-B627-49FE-B670-ED74DDE79D62}"/>
                </a:ext>
              </a:extLst>
            </p:cNvPr>
            <p:cNvSpPr txBox="1"/>
            <p:nvPr/>
          </p:nvSpPr>
          <p:spPr>
            <a:xfrm>
              <a:off x="1337807" y="2775108"/>
              <a:ext cx="29675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Significant effect on volume of used material/disposal</a:t>
              </a:r>
            </a:p>
            <a:p>
              <a:endParaRPr lang="en-US" b="1"/>
            </a:p>
          </p:txBody>
        </p:sp>
        <p:sp>
          <p:nvSpPr>
            <p:cNvPr id="1025" name="Pfeil: nach rechts 1024">
              <a:extLst>
                <a:ext uri="{FF2B5EF4-FFF2-40B4-BE49-F238E27FC236}">
                  <a16:creationId xmlns:a16="http://schemas.microsoft.com/office/drawing/2014/main" id="{78A5613A-AF05-4AC8-8C84-142517F41F0E}"/>
                </a:ext>
              </a:extLst>
            </p:cNvPr>
            <p:cNvSpPr/>
            <p:nvPr/>
          </p:nvSpPr>
          <p:spPr>
            <a:xfrm>
              <a:off x="166411" y="2749486"/>
              <a:ext cx="1163782" cy="843148"/>
            </a:xfrm>
            <a:prstGeom prst="rightArrow">
              <a:avLst/>
            </a:prstGeom>
            <a:solidFill>
              <a:srgbClr val="B8E08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hteck 75">
            <a:extLst>
              <a:ext uri="{FF2B5EF4-FFF2-40B4-BE49-F238E27FC236}">
                <a16:creationId xmlns:a16="http://schemas.microsoft.com/office/drawing/2014/main" id="{2A969356-D98D-4A77-818E-783CE8C085A0}"/>
              </a:ext>
            </a:extLst>
          </p:cNvPr>
          <p:cNvSpPr/>
          <p:nvPr/>
        </p:nvSpPr>
        <p:spPr>
          <a:xfrm>
            <a:off x="6636655" y="6397978"/>
            <a:ext cx="4164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Source: https://ecochain.com</a:t>
            </a:r>
          </a:p>
        </p:txBody>
      </p:sp>
    </p:spTree>
    <p:extLst>
      <p:ext uri="{BB962C8B-B14F-4D97-AF65-F5344CB8AC3E}">
        <p14:creationId xmlns:p14="http://schemas.microsoft.com/office/powerpoint/2010/main" val="353506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32E7D91-D552-48AF-A92B-EBCDAE36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3" y="947288"/>
            <a:ext cx="11703429" cy="5154987"/>
          </a:xfrm>
        </p:spPr>
        <p:txBody>
          <a:bodyPr/>
          <a:lstStyle/>
          <a:p>
            <a:r>
              <a:rPr lang="en-US" dirty="0"/>
              <a:t>What is zirconia? </a:t>
            </a:r>
          </a:p>
          <a:p>
            <a:pPr lvl="1"/>
            <a:r>
              <a:rPr lang="en-US" dirty="0"/>
              <a:t>Zirconium Oxide (ZrO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melting temperature (2715 °C)</a:t>
            </a:r>
          </a:p>
          <a:p>
            <a:r>
              <a:rPr lang="en-US" dirty="0"/>
              <a:t>Phase Transition</a:t>
            </a:r>
          </a:p>
          <a:p>
            <a:pPr lvl="1"/>
            <a:r>
              <a:rPr lang="en-US" dirty="0"/>
              <a:t>Stabilizers</a:t>
            </a:r>
          </a:p>
          <a:p>
            <a:pPr lvl="2"/>
            <a:r>
              <a:rPr lang="en-US" dirty="0"/>
              <a:t>Ca, Mg, Y, Ce</a:t>
            </a:r>
          </a:p>
          <a:p>
            <a:pPr lvl="1"/>
            <a:r>
              <a:rPr lang="en-US" dirty="0"/>
              <a:t>Used to control phase transition and thermal expansion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E721E6-0501-42E5-B7E9-818906A3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Zirconia as Crucible Material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3945B84-C6CE-1DBA-38C9-6DA990B7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87" y="786391"/>
            <a:ext cx="3751385" cy="48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C46CEBE-0233-4386-9771-9795449F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8E8F1F8-6027-460F-8A36-D40F36527B6A}"/>
              </a:ext>
            </a:extLst>
          </p:cNvPr>
          <p:cNvSpPr/>
          <p:nvPr/>
        </p:nvSpPr>
        <p:spPr>
          <a:xfrm>
            <a:off x="9059187" y="5871311"/>
            <a:ext cx="2889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Shackelford, J. F., &amp; </a:t>
            </a:r>
            <a:r>
              <a:rPr lang="en-US" sz="1200" dirty="0" err="1"/>
              <a:t>Doremus</a:t>
            </a:r>
            <a:r>
              <a:rPr lang="en-US" sz="1200" dirty="0"/>
              <a:t>, R. H. (Eds.). (2008). Ceramic and Glass Materials.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E3CB34-E957-427D-8E51-997685C8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43" y="3429000"/>
            <a:ext cx="5419814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3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B6DB1C-52AB-3B01-1FC1-6EE061A99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6030259" cy="5154987"/>
          </a:xfrm>
        </p:spPr>
        <p:txBody>
          <a:bodyPr/>
          <a:lstStyle/>
          <a:p>
            <a:r>
              <a:rPr lang="en-US" dirty="0"/>
              <a:t>Common alloys</a:t>
            </a:r>
          </a:p>
          <a:p>
            <a:pPr lvl="1"/>
            <a:r>
              <a:rPr lang="en-US" dirty="0"/>
              <a:t>Nickel based superalloy</a:t>
            </a:r>
          </a:p>
          <a:p>
            <a:pPr lvl="1"/>
            <a:r>
              <a:rPr lang="en-US" dirty="0"/>
              <a:t>Cobalt based superalloy</a:t>
            </a:r>
          </a:p>
          <a:p>
            <a:r>
              <a:rPr lang="en-US" dirty="0"/>
              <a:t>Low thermal conductivity</a:t>
            </a:r>
          </a:p>
          <a:p>
            <a:r>
              <a:rPr lang="en-US" dirty="0"/>
              <a:t>High resistance</a:t>
            </a:r>
          </a:p>
          <a:p>
            <a:pPr lvl="1"/>
            <a:r>
              <a:rPr lang="en-US" dirty="0"/>
              <a:t>Wetting Angle </a:t>
            </a:r>
          </a:p>
          <a:p>
            <a:pPr lvl="2"/>
            <a:r>
              <a:rPr lang="en-US" dirty="0"/>
              <a:t>Zirconia has a high wetting angle with many Ni- and Co-based superalloys</a:t>
            </a:r>
          </a:p>
          <a:p>
            <a:pPr lvl="1"/>
            <a:r>
              <a:rPr lang="en-US" dirty="0"/>
              <a:t>Low Reactivity</a:t>
            </a:r>
          </a:p>
          <a:p>
            <a:pPr lvl="1"/>
            <a:r>
              <a:rPr lang="en-US" dirty="0"/>
              <a:t>Erosion corrosion resistant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60EE05-2381-F408-99F0-A6D793BE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Zirconia as Crucible Material - </a:t>
            </a:r>
            <a:r>
              <a:rPr lang="en-US" b="1" dirty="0"/>
              <a:t>Typical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BF01E-726B-6A93-9905-ECB09941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23" y="3665764"/>
            <a:ext cx="3488408" cy="25111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622DB0-D5D7-124E-CF7B-38558C8B9AEE}"/>
              </a:ext>
            </a:extLst>
          </p:cNvPr>
          <p:cNvGrpSpPr/>
          <p:nvPr/>
        </p:nvGrpSpPr>
        <p:grpSpPr>
          <a:xfrm>
            <a:off x="8482923" y="908843"/>
            <a:ext cx="3488408" cy="2511199"/>
            <a:chOff x="421341" y="2887863"/>
            <a:chExt cx="4348480" cy="34314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6F8015-F90A-C789-5020-DF35277689DD}"/>
                </a:ext>
              </a:extLst>
            </p:cNvPr>
            <p:cNvSpPr txBox="1"/>
            <p:nvPr/>
          </p:nvSpPr>
          <p:spPr>
            <a:xfrm>
              <a:off x="733245" y="4508074"/>
              <a:ext cx="31745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Drop some post mortem crucible microstructures and crucible finish pictures here</a:t>
              </a:r>
            </a:p>
          </p:txBody>
        </p:sp>
        <p:pic>
          <p:nvPicPr>
            <p:cNvPr id="7" name="Picture 6" descr="A close-up of a white speckled surface&#10;&#10;Description automatically generated">
              <a:extLst>
                <a:ext uri="{FF2B5EF4-FFF2-40B4-BE49-F238E27FC236}">
                  <a16:creationId xmlns:a16="http://schemas.microsoft.com/office/drawing/2014/main" id="{8EF4133C-1B34-70CC-83EF-45CA6C22C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41" y="2887863"/>
              <a:ext cx="4348480" cy="343146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0F4A67-DB74-B3BE-A014-F88274B5F1F1}"/>
                </a:ext>
              </a:extLst>
            </p:cNvPr>
            <p:cNvSpPr/>
            <p:nvPr/>
          </p:nvSpPr>
          <p:spPr>
            <a:xfrm>
              <a:off x="515566" y="6176963"/>
              <a:ext cx="1284051" cy="1267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D024B90-016E-4422-B69B-27A002C7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77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B6C4A-1A26-8669-4288-55E7D85BA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6131859" cy="5154987"/>
          </a:xfrm>
        </p:spPr>
        <p:txBody>
          <a:bodyPr/>
          <a:lstStyle/>
          <a:p>
            <a:r>
              <a:rPr lang="en-US" dirty="0"/>
              <a:t>Thermal Shock</a:t>
            </a:r>
          </a:p>
          <a:p>
            <a:pPr lvl="1"/>
            <a:r>
              <a:rPr lang="en-US" dirty="0"/>
              <a:t>Biggest limitation</a:t>
            </a:r>
          </a:p>
          <a:p>
            <a:pPr lvl="1"/>
            <a:r>
              <a:rPr lang="en-US" dirty="0"/>
              <a:t>High thermal expansion compared to other common oxides</a:t>
            </a:r>
          </a:p>
          <a:p>
            <a:r>
              <a:rPr lang="en-US" dirty="0"/>
              <a:t>Phase transition and thermal stress</a:t>
            </a:r>
          </a:p>
          <a:p>
            <a:pPr lvl="1"/>
            <a:r>
              <a:rPr lang="en-US" dirty="0"/>
              <a:t>Sensitive in thermal handling</a:t>
            </a:r>
          </a:p>
          <a:p>
            <a:pPr lvl="1"/>
            <a:r>
              <a:rPr lang="en-US" dirty="0"/>
              <a:t>Improper thermal cycling leads to microstructure weakening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Zirconia is typically more expensive than other refractory materials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2BD71-4CFD-44A1-68DB-01C90896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Zirconia as Crucible Material - </a:t>
            </a:r>
            <a:r>
              <a:rPr lang="en-US" b="1" dirty="0"/>
              <a:t>Key Considerations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41B60-B71B-241E-8EA5-B82DC32AA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525" y="774268"/>
            <a:ext cx="4465245" cy="262049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914386-4C0F-4CFC-B1DE-471C57A9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16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63DED1F-56DA-4E74-B5C7-2FC05580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981" y="3404286"/>
            <a:ext cx="5068789" cy="328583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ACE59D6-ACF8-44D6-AA13-09970B999CAA}"/>
              </a:ext>
            </a:extLst>
          </p:cNvPr>
          <p:cNvSpPr/>
          <p:nvPr/>
        </p:nvSpPr>
        <p:spPr>
          <a:xfrm rot="5400000">
            <a:off x="8827728" y="3931197"/>
            <a:ext cx="2128838" cy="176263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7000">
                <a:schemeClr val="bg1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BD8E553-EEDD-4DAA-B6A6-6B0B2FA9B43A}"/>
              </a:ext>
            </a:extLst>
          </p:cNvPr>
          <p:cNvSpPr/>
          <p:nvPr/>
        </p:nvSpPr>
        <p:spPr>
          <a:xfrm rot="16200000" flipH="1">
            <a:off x="10454548" y="4357070"/>
            <a:ext cx="2128838" cy="910882"/>
          </a:xfrm>
          <a:prstGeom prst="rect">
            <a:avLst/>
          </a:prstGeom>
          <a:gradFill>
            <a:gsLst>
              <a:gs pos="0">
                <a:srgbClr val="FF0000"/>
              </a:gs>
              <a:gs pos="36000">
                <a:schemeClr val="bg1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11405"/>
              </p:ext>
            </p:extLst>
          </p:nvPr>
        </p:nvGraphicFramePr>
        <p:xfrm>
          <a:off x="230354" y="915733"/>
          <a:ext cx="11564252" cy="5510792"/>
        </p:xfrm>
        <a:graphic>
          <a:graphicData uri="http://schemas.openxmlformats.org/drawingml/2006/table">
            <a:tbl>
              <a:tblPr/>
              <a:tblGrid>
                <a:gridCol w="28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“spalls” on the inner sidewalls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 bottom cracks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cracks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cracks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 noProof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causes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Billet striking crucible wall during charging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Extreme thermal shock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causes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Billet striking crucible bottom during charging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lack of proper bottom support at temperature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Crucible allowed to cool excessively between pours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 type of backup material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enough backup material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causes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Non-uniform heating or cooling of the crucible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Too rapid heating during initial preheat cycle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Insufficient backup support near bottom of crucible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causes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 of adequate or proper backup material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Ineffective insulation near the top of the crucible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Excessive thermal cycling of pour lip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Zirconia as Crucible Material - </a:t>
            </a:r>
            <a:r>
              <a:rPr lang="en-US" b="1" dirty="0"/>
              <a:t>Types of Failures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3" y="1360759"/>
            <a:ext cx="1902117" cy="29141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52" y="1360759"/>
            <a:ext cx="1914286" cy="29238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b="2099"/>
          <a:stretch/>
        </p:blipFill>
        <p:spPr>
          <a:xfrm>
            <a:off x="6612836" y="1274725"/>
            <a:ext cx="1914286" cy="30862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/>
          <a:srcRect t="2154" b="2570"/>
          <a:stretch/>
        </p:blipFill>
        <p:spPr>
          <a:xfrm>
            <a:off x="9503159" y="1316097"/>
            <a:ext cx="1914286" cy="3003463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FCA535C-0D70-423B-82DC-2E14CD63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B50333-FE3E-882E-6E8E-F1B908BA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6811797" cy="5154987"/>
          </a:xfrm>
        </p:spPr>
        <p:txBody>
          <a:bodyPr/>
          <a:lstStyle/>
          <a:p>
            <a:r>
              <a:rPr lang="en-US"/>
              <a:t>Mechanical damage</a:t>
            </a:r>
          </a:p>
          <a:p>
            <a:pPr lvl="1"/>
            <a:r>
              <a:rPr lang="en-US"/>
              <a:t>Damage due to loading of metal ingots</a:t>
            </a:r>
          </a:p>
          <a:p>
            <a:pPr lvl="1"/>
            <a:r>
              <a:rPr lang="en-US"/>
              <a:t>Crucible not properly supported</a:t>
            </a:r>
          </a:p>
          <a:p>
            <a:r>
              <a:rPr lang="en-US"/>
              <a:t>Thermal cycling</a:t>
            </a:r>
          </a:p>
          <a:p>
            <a:pPr lvl="1"/>
            <a:r>
              <a:rPr lang="en-US"/>
              <a:t>Rapid heating and/or cooling through transition temperatures could impact mechanical integrity</a:t>
            </a:r>
          </a:p>
          <a:p>
            <a:r>
              <a:rPr lang="en-US"/>
              <a:t>Lack of proper temperature management</a:t>
            </a:r>
          </a:p>
          <a:p>
            <a:pPr lvl="1"/>
            <a:r>
              <a:rPr lang="en-US"/>
              <a:t>Uneven heat distribution leads to phase transition induced strain</a:t>
            </a:r>
          </a:p>
          <a:p>
            <a:pPr lvl="1"/>
            <a:r>
              <a:rPr lang="en-US"/>
              <a:t>Pour path is not pre-heated leading to cracks along the path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6463D3-4329-45DF-E6E9-26BAA18C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188910"/>
            <a:ext cx="9174414" cy="492125"/>
          </a:xfrm>
        </p:spPr>
        <p:txBody>
          <a:bodyPr/>
          <a:lstStyle/>
          <a:p>
            <a:r>
              <a:rPr lang="en-US" dirty="0"/>
              <a:t>Zirconia as Crucible Material - </a:t>
            </a:r>
            <a:r>
              <a:rPr lang="en-US" b="1" dirty="0"/>
              <a:t>Typical Failure Modes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009F663-03B7-895F-B811-3CF761627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9966"/>
          <a:stretch/>
        </p:blipFill>
        <p:spPr>
          <a:xfrm rot="5400000">
            <a:off x="7168333" y="1306562"/>
            <a:ext cx="5111055" cy="46297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EF0738-C4AD-44EE-AF3E-F819B409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0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FE1571-74C5-9AD7-C2E6-B815B08A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Zirconia as Crucible Material - </a:t>
            </a:r>
            <a:r>
              <a:rPr lang="en-US" b="1" dirty="0"/>
              <a:t>Successful Optimization</a:t>
            </a:r>
          </a:p>
        </p:txBody>
      </p:sp>
      <p:pic>
        <p:nvPicPr>
          <p:cNvPr id="4" name="Content Placeholder 5" descr="A black rectangular object with a wooden edge&#10;&#10;Description automatically generated">
            <a:extLst>
              <a:ext uri="{FF2B5EF4-FFF2-40B4-BE49-F238E27FC236}">
                <a16:creationId xmlns:a16="http://schemas.microsoft.com/office/drawing/2014/main" id="{DADDCAA9-FBEB-CD8B-0F0B-8876315C0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6038" y="1819076"/>
            <a:ext cx="5154613" cy="3865959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5C666B-CF08-40F3-AF18-883AEA4B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19</a:t>
            </a:fld>
            <a:endParaRPr lang="en-US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E1FA343E-F9CB-44B5-A0C9-5E0961508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7681259" cy="5154987"/>
          </a:xfrm>
        </p:spPr>
        <p:txBody>
          <a:bodyPr/>
          <a:lstStyle/>
          <a:p>
            <a:r>
              <a:rPr lang="en-US" u="sng"/>
              <a:t>Beneficial</a:t>
            </a:r>
          </a:p>
          <a:p>
            <a:pPr lvl="1"/>
            <a:r>
              <a:rPr lang="en-US"/>
              <a:t>Proper installation</a:t>
            </a:r>
          </a:p>
          <a:p>
            <a:pPr lvl="1"/>
            <a:r>
              <a:rPr lang="en-US"/>
              <a:t>Sensitive handling / prevention of mechnical stress</a:t>
            </a:r>
          </a:p>
          <a:p>
            <a:pPr lvl="1"/>
            <a:r>
              <a:rPr lang="en-US"/>
              <a:t>Considering phase transition related change of volume</a:t>
            </a:r>
          </a:p>
          <a:p>
            <a:pPr lvl="1"/>
            <a:r>
              <a:rPr lang="en-US"/>
              <a:t>Consistant casting operation</a:t>
            </a:r>
            <a:endParaRPr lang="en-US" u="sng"/>
          </a:p>
          <a:p>
            <a:pPr marL="0" indent="0">
              <a:buNone/>
            </a:pPr>
            <a:endParaRPr lang="en-US" u="sng"/>
          </a:p>
          <a:p>
            <a:r>
              <a:rPr lang="en-US" u="sng"/>
              <a:t>Detrimental</a:t>
            </a:r>
          </a:p>
          <a:p>
            <a:pPr lvl="1"/>
            <a:r>
              <a:rPr lang="en-US"/>
              <a:t>Extreme temperature gradients</a:t>
            </a:r>
          </a:p>
          <a:p>
            <a:pPr lvl="1"/>
            <a:r>
              <a:rPr lang="en-US"/>
              <a:t>Quick temperature changes</a:t>
            </a:r>
          </a:p>
          <a:p>
            <a:pPr lvl="1"/>
            <a:r>
              <a:rPr lang="en-US"/>
              <a:t>Inconsistant processes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D81FE0-E7FF-4B67-AF37-42F9203A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Zircoa</a:t>
            </a:r>
          </a:p>
          <a:p>
            <a:r>
              <a:rPr lang="en-US" dirty="0"/>
              <a:t>Overview of relevant standards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Focus on sustainability </a:t>
            </a:r>
          </a:p>
          <a:p>
            <a:r>
              <a:rPr lang="en-US" dirty="0"/>
              <a:t>Zirconia as crucible material</a:t>
            </a:r>
          </a:p>
          <a:p>
            <a:r>
              <a:rPr lang="en-US" dirty="0"/>
              <a:t>Best practice and sustainability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85E99A0-257D-40A3-9434-9543EA70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CE8DC4-6226-4ADB-AD02-A7DECDBE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C2C945-C485-4647-BD8B-E11A72F2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05" y="3033938"/>
            <a:ext cx="3749365" cy="23105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98E792-A4B1-4A14-B317-4BCC99F1D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06" y="3723274"/>
            <a:ext cx="3223099" cy="22832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430555-7BAD-47ED-96D1-27E90A48D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629" y="851506"/>
            <a:ext cx="4063376" cy="217365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7E7851-94C3-5BC8-94CA-DF1DC140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3" y="851506"/>
            <a:ext cx="5890557" cy="556834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Zircoa engineering guide</a:t>
            </a:r>
          </a:p>
          <a:p>
            <a:pPr lvl="2"/>
            <a:r>
              <a:rPr lang="en-US" dirty="0"/>
              <a:t>Best-practice in using crucibles</a:t>
            </a:r>
          </a:p>
          <a:p>
            <a:pPr lvl="2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Casters Training Workshop</a:t>
            </a:r>
          </a:p>
          <a:p>
            <a:pPr lvl="1"/>
            <a:r>
              <a:rPr lang="en-US" dirty="0"/>
              <a:t>Practical</a:t>
            </a:r>
          </a:p>
          <a:p>
            <a:pPr lvl="2"/>
            <a:r>
              <a:rPr lang="en-US" dirty="0"/>
              <a:t>Training with the casting operation team</a:t>
            </a:r>
          </a:p>
          <a:p>
            <a:pPr lvl="3"/>
            <a:r>
              <a:rPr lang="en-US" dirty="0"/>
              <a:t>Best practices for crucible installation and casting operation</a:t>
            </a:r>
          </a:p>
          <a:p>
            <a:pPr lvl="3"/>
            <a:r>
              <a:rPr lang="en-US" dirty="0"/>
              <a:t>Discussion of typical situations and potential causes of failure</a:t>
            </a:r>
          </a:p>
          <a:p>
            <a:pPr lvl="1"/>
            <a:r>
              <a:rPr lang="en-US" dirty="0"/>
              <a:t>Theoretical</a:t>
            </a:r>
          </a:p>
          <a:p>
            <a:pPr lvl="2"/>
            <a:r>
              <a:rPr lang="en-US" dirty="0"/>
              <a:t>Technical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E1571-74C5-9AD7-C2E6-B815B08A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Zirconia as Crucible Material - </a:t>
            </a:r>
            <a:r>
              <a:rPr lang="en-US" b="1" dirty="0"/>
              <a:t>Training and Technical Support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5C666B-CF08-40F3-AF18-883AEA4B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B6548E1-F068-418C-B684-A1E6D1E7C24B}"/>
              </a:ext>
            </a:extLst>
          </p:cNvPr>
          <p:cNvGrpSpPr/>
          <p:nvPr/>
        </p:nvGrpSpPr>
        <p:grpSpPr>
          <a:xfrm>
            <a:off x="402589" y="4957883"/>
            <a:ext cx="4525546" cy="1200329"/>
            <a:chOff x="166411" y="2572977"/>
            <a:chExt cx="4525546" cy="120032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60341B-0F00-47EE-9478-FAEB5C61D26A}"/>
                </a:ext>
              </a:extLst>
            </p:cNvPr>
            <p:cNvSpPr txBox="1"/>
            <p:nvPr/>
          </p:nvSpPr>
          <p:spPr>
            <a:xfrm>
              <a:off x="1337806" y="2572977"/>
              <a:ext cx="33541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Improved sustainability through process optimization</a:t>
              </a:r>
            </a:p>
          </p:txBody>
        </p:sp>
        <p:sp>
          <p:nvSpPr>
            <p:cNvPr id="20" name="Pfeil: nach rechts 19">
              <a:extLst>
                <a:ext uri="{FF2B5EF4-FFF2-40B4-BE49-F238E27FC236}">
                  <a16:creationId xmlns:a16="http://schemas.microsoft.com/office/drawing/2014/main" id="{94E5B38E-3BA1-4926-8A2E-89F13D83C4EA}"/>
                </a:ext>
              </a:extLst>
            </p:cNvPr>
            <p:cNvSpPr/>
            <p:nvPr/>
          </p:nvSpPr>
          <p:spPr>
            <a:xfrm>
              <a:off x="166411" y="2749486"/>
              <a:ext cx="1163782" cy="843148"/>
            </a:xfrm>
            <a:prstGeom prst="rightArrow">
              <a:avLst/>
            </a:prstGeom>
            <a:solidFill>
              <a:srgbClr val="B8E08C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183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E6452DC-4702-408B-BABF-33C7A0CA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11703429" cy="5154987"/>
          </a:xfrm>
        </p:spPr>
        <p:txBody>
          <a:bodyPr>
            <a:normAutofit/>
          </a:bodyPr>
          <a:lstStyle/>
          <a:p>
            <a:r>
              <a:rPr lang="en-US" dirty="0"/>
              <a:t>Growing acknowledgement and adoption of sustainable investment casting practices</a:t>
            </a:r>
          </a:p>
          <a:p>
            <a:r>
              <a:rPr lang="en-US" dirty="0"/>
              <a:t>Currently sustainability standards followed by +25% of reviewed group</a:t>
            </a:r>
          </a:p>
          <a:p>
            <a:r>
              <a:rPr lang="en-US" dirty="0"/>
              <a:t>Case study: Opportunities for energy and waste reduction</a:t>
            </a:r>
          </a:p>
          <a:p>
            <a:pPr lvl="1"/>
            <a:r>
              <a:rPr lang="en-US" dirty="0"/>
              <a:t>Multi use crucibles as a sustainable choice</a:t>
            </a:r>
          </a:p>
          <a:p>
            <a:pPr lvl="1"/>
            <a:r>
              <a:rPr lang="en-US" dirty="0"/>
              <a:t>Recycling aspect</a:t>
            </a:r>
          </a:p>
          <a:p>
            <a:pPr lvl="1"/>
            <a:r>
              <a:rPr lang="en-US" dirty="0"/>
              <a:t>Best practices and training to realize full potential</a:t>
            </a:r>
          </a:p>
          <a:p>
            <a:pPr lvl="1"/>
            <a:r>
              <a:rPr lang="en-US" dirty="0"/>
              <a:t>Automation in support of sustainability initiatives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CBE546-5AF6-4043-8803-AFE7E88E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FAF75F-33B7-48D6-ACF1-874EC54F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21</a:t>
            </a:fld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6C3E6E7-F75C-4578-9233-87910594E660}"/>
              </a:ext>
            </a:extLst>
          </p:cNvPr>
          <p:cNvSpPr/>
          <p:nvPr/>
        </p:nvSpPr>
        <p:spPr>
          <a:xfrm>
            <a:off x="752730" y="4711484"/>
            <a:ext cx="1078812" cy="843148"/>
          </a:xfrm>
          <a:prstGeom prst="rightArrow">
            <a:avLst/>
          </a:prstGeom>
          <a:solidFill>
            <a:srgbClr val="B8E08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C215B9-A4DD-4B69-935F-3825B401437C}"/>
              </a:ext>
            </a:extLst>
          </p:cNvPr>
          <p:cNvSpPr/>
          <p:nvPr/>
        </p:nvSpPr>
        <p:spPr>
          <a:xfrm>
            <a:off x="2088405" y="4440560"/>
            <a:ext cx="77582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u="sng" dirty="0"/>
              <a:t>Ripple effect:</a:t>
            </a:r>
          </a:p>
          <a:p>
            <a:r>
              <a:rPr lang="en-US" sz="2800" i="1" dirty="0"/>
              <a:t>Bridging the knowledge gap on the optimal use of crucibles opens up the opportunity of significant waste reduction </a:t>
            </a:r>
          </a:p>
        </p:txBody>
      </p:sp>
    </p:spTree>
    <p:extLst>
      <p:ext uri="{BB962C8B-B14F-4D97-AF65-F5344CB8AC3E}">
        <p14:creationId xmlns:p14="http://schemas.microsoft.com/office/powerpoint/2010/main" val="363180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38" y="2248866"/>
            <a:ext cx="6235700" cy="408438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38067" y="2299666"/>
            <a:ext cx="413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err="1"/>
              <a:t>Deliver</a:t>
            </a:r>
            <a:r>
              <a:rPr lang="de-DE" sz="3200" b="1" i="1" dirty="0"/>
              <a:t> </a:t>
            </a:r>
            <a:r>
              <a:rPr lang="de-DE" sz="3200" b="1" i="1" dirty="0" err="1"/>
              <a:t>What</a:t>
            </a:r>
            <a:r>
              <a:rPr lang="de-DE" sz="3200" b="1" i="1" dirty="0"/>
              <a:t> Matters</a:t>
            </a:r>
            <a:endParaRPr lang="en-US" sz="3200" b="1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F984C4-A381-46C4-BAFE-D80080308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1038949"/>
            <a:ext cx="4238571" cy="126071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8CEBE9E-1F99-44A1-998B-F635BF31DE21}"/>
              </a:ext>
            </a:extLst>
          </p:cNvPr>
          <p:cNvSpPr/>
          <p:nvPr/>
        </p:nvSpPr>
        <p:spPr>
          <a:xfrm>
            <a:off x="9931400" y="25400"/>
            <a:ext cx="2260600" cy="66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5628B-3F34-4D58-9FFF-B2947660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7FE44E5-774E-42A7-88D0-F0DF21C7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Zircoa, Inc., USA</a:t>
            </a:r>
          </a:p>
          <a:p>
            <a:pPr lvl="1"/>
            <a:r>
              <a:rPr lang="en-US"/>
              <a:t>Headquarters</a:t>
            </a:r>
          </a:p>
          <a:p>
            <a:pPr lvl="1"/>
            <a:r>
              <a:rPr lang="en-US"/>
              <a:t>Founded 1952</a:t>
            </a:r>
          </a:p>
          <a:p>
            <a:pPr lvl="1"/>
            <a:r>
              <a:rPr lang="en-US"/>
              <a:t>ISO 9001:2015 with Design</a:t>
            </a:r>
          </a:p>
          <a:p>
            <a:r>
              <a:rPr lang="en-US"/>
              <a:t>Zircoa GmbH, Germany</a:t>
            </a:r>
          </a:p>
          <a:p>
            <a:pPr lvl="1"/>
            <a:r>
              <a:rPr lang="en-US"/>
              <a:t>Sales office EMEA</a:t>
            </a:r>
          </a:p>
          <a:p>
            <a:pPr lvl="1"/>
            <a:r>
              <a:rPr lang="en-US"/>
              <a:t>Founded 2012</a:t>
            </a:r>
          </a:p>
          <a:p>
            <a:pPr lvl="1"/>
            <a:r>
              <a:rPr lang="en-US"/>
              <a:t>100% Subsidiary of Zircoa, Inc.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3E2232-43B6-4E78-BF61-99419433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Zircoa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34C18B-5192-4958-929A-3C0824DD7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50" y="1021976"/>
            <a:ext cx="6816264" cy="44646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53637D-6459-4794-BAD3-E210C077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B2476-0A39-4AED-8D15-5FD349F9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 Sustainable Development Goals (SDG) </a:t>
            </a:r>
          </a:p>
        </p:txBody>
      </p:sp>
      <p:pic>
        <p:nvPicPr>
          <p:cNvPr id="2050" name="Picture 2" descr="Sustainability | Perlon® – The Filament Company">
            <a:extLst>
              <a:ext uri="{FF2B5EF4-FFF2-40B4-BE49-F238E27FC236}">
                <a16:creationId xmlns:a16="http://schemas.microsoft.com/office/drawing/2014/main" id="{7893B1C2-CA5D-47F0-8617-E4E113A2E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/>
        </p:blipFill>
        <p:spPr bwMode="auto">
          <a:xfrm>
            <a:off x="335172" y="1169191"/>
            <a:ext cx="11521655" cy="51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EBE2BEF-8705-451A-B54B-9C0355E2B8C7}"/>
              </a:ext>
            </a:extLst>
          </p:cNvPr>
          <p:cNvSpPr/>
          <p:nvPr/>
        </p:nvSpPr>
        <p:spPr>
          <a:xfrm>
            <a:off x="421343" y="6385997"/>
            <a:ext cx="3392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Source: https://www.perlon.com/en/sustainability/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FD6D6CD-53F9-41BD-AE7A-C28C5147AADB}"/>
              </a:ext>
            </a:extLst>
          </p:cNvPr>
          <p:cNvSpPr/>
          <p:nvPr/>
        </p:nvSpPr>
        <p:spPr>
          <a:xfrm>
            <a:off x="246245" y="8460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UN Agenda 2030, from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17 Sustainable Development Goals (SDG)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169 Targets to be achieved by 2030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4F2086-416C-4457-AD96-03A50AE2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4F2086-416C-4457-AD96-03A50AE2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DB2476-0A39-4AED-8D15-5FD349F9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Sustainable Development Goals (SDG) </a:t>
            </a:r>
          </a:p>
        </p:txBody>
      </p:sp>
      <p:pic>
        <p:nvPicPr>
          <p:cNvPr id="1028" name="Picture 4" descr="Datei:Sustainable Development Goal 8.png – Wikipedia">
            <a:extLst>
              <a:ext uri="{FF2B5EF4-FFF2-40B4-BE49-F238E27FC236}">
                <a16:creationId xmlns:a16="http://schemas.microsoft.com/office/drawing/2014/main" id="{48F826FB-92A5-471B-A6A6-FEEC9C7E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" y="1094832"/>
            <a:ext cx="1534068" cy="15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ei:Sustainable Development Goal 9.png – Wikipedia">
            <a:extLst>
              <a:ext uri="{FF2B5EF4-FFF2-40B4-BE49-F238E27FC236}">
                <a16:creationId xmlns:a16="http://schemas.microsoft.com/office/drawing/2014/main" id="{7E1EAB0D-3B6A-434D-8CC9-7C4B719A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" y="2746011"/>
            <a:ext cx="1534068" cy="15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atei:Sustainable Development Goal 12.png – Wikipedia">
            <a:extLst>
              <a:ext uri="{FF2B5EF4-FFF2-40B4-BE49-F238E27FC236}">
                <a16:creationId xmlns:a16="http://schemas.microsoft.com/office/drawing/2014/main" id="{6B7A2A51-119B-4A85-AF7F-C9F8D7DD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2" y="4397189"/>
            <a:ext cx="1534068" cy="15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0F9595-0A76-B35A-01DB-C5BD58F53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916424"/>
              </p:ext>
            </p:extLst>
          </p:nvPr>
        </p:nvGraphicFramePr>
        <p:xfrm>
          <a:off x="2194997" y="3338432"/>
          <a:ext cx="9548655" cy="25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0ACB5FD-E819-E993-BC9A-307D58EB0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060686"/>
              </p:ext>
            </p:extLst>
          </p:nvPr>
        </p:nvGraphicFramePr>
        <p:xfrm>
          <a:off x="2181494" y="404269"/>
          <a:ext cx="9575660" cy="32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624C79FE-42E8-4389-9CBB-07F357FCF0F2}"/>
              </a:ext>
            </a:extLst>
          </p:cNvPr>
          <p:cNvSpPr/>
          <p:nvPr/>
        </p:nvSpPr>
        <p:spPr>
          <a:xfrm>
            <a:off x="421343" y="6385997"/>
            <a:ext cx="2539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https://www.globalgoals.org</a:t>
            </a:r>
          </a:p>
        </p:txBody>
      </p:sp>
    </p:spTree>
    <p:extLst>
      <p:ext uri="{BB962C8B-B14F-4D97-AF65-F5344CB8AC3E}">
        <p14:creationId xmlns:p14="http://schemas.microsoft.com/office/powerpoint/2010/main" val="9307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56F5C-ED1B-02BC-47BB-0A1F7B1F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792D68-7DEA-BF48-17E5-6C0DED2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961016"/>
            <a:ext cx="11404899" cy="5665028"/>
          </a:xfrm>
        </p:spPr>
        <p:txBody>
          <a:bodyPr>
            <a:normAutofit/>
          </a:bodyPr>
          <a:lstStyle/>
          <a:p>
            <a:r>
              <a:rPr lang="en-US"/>
              <a:t>Sustainability in Investment Casting (IC): </a:t>
            </a:r>
          </a:p>
          <a:p>
            <a:pPr marL="457200" lvl="1" indent="0">
              <a:buNone/>
            </a:pPr>
            <a:r>
              <a:rPr lang="en-US" sz="2100"/>
              <a:t>Focus on reducing environmental impact, optimizing resource utilization, and ensuring ethical practices throughout the manufacturing process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/>
              <a:t>What do these contain?</a:t>
            </a:r>
          </a:p>
          <a:p>
            <a:pPr lvl="1"/>
            <a:r>
              <a:rPr lang="en-US" sz="2100"/>
              <a:t>Resource efficiency (raw materials / water management)</a:t>
            </a:r>
          </a:p>
          <a:p>
            <a:pPr lvl="1"/>
            <a:r>
              <a:rPr lang="en-US" sz="2100"/>
              <a:t>Reduced emissions (raw material and final part production)</a:t>
            </a:r>
          </a:p>
          <a:p>
            <a:pPr lvl="1"/>
            <a:r>
              <a:rPr lang="en-US" sz="2100"/>
              <a:t>Supply chain transparency</a:t>
            </a:r>
          </a:p>
          <a:p>
            <a:pPr lvl="1"/>
            <a:r>
              <a:rPr lang="en-US" sz="2100"/>
              <a:t>Life cycled assesment / Continuous improvement</a:t>
            </a:r>
          </a:p>
          <a:p>
            <a:endParaRPr lang="en-US" sz="1000"/>
          </a:p>
          <a:p>
            <a:r>
              <a:rPr lang="en-US"/>
              <a:t>What are the measures?</a:t>
            </a:r>
          </a:p>
          <a:p>
            <a:pPr marL="457200" lvl="1" indent="0">
              <a:buNone/>
            </a:pPr>
            <a:r>
              <a:rPr lang="en-US" sz="2100"/>
              <a:t>Specific metric-based with various ISO certifications upon meeting</a:t>
            </a:r>
          </a:p>
          <a:p>
            <a:pPr marL="457200" lvl="1" indent="0">
              <a:buNone/>
            </a:pPr>
            <a:endParaRPr lang="en-US" sz="1000"/>
          </a:p>
          <a:p>
            <a:r>
              <a:rPr lang="en-US"/>
              <a:t>Who is already certified?</a:t>
            </a:r>
          </a:p>
          <a:p>
            <a:pPr marL="457200" lvl="1" indent="0">
              <a:buNone/>
            </a:pPr>
            <a:r>
              <a:rPr lang="en-US"/>
              <a:t>Continual push for raw material and final part manufactures to adopt sustainability standarads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54DD46-8777-0F76-AA09-1289486F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Relevant Standards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618321-B04D-4249-BA1C-24639DFF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7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42497C-9CB9-4F59-9589-8DD14BD6C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2" y="1126836"/>
            <a:ext cx="11484332" cy="5050127"/>
          </a:xfrm>
        </p:spPr>
        <p:txBody>
          <a:bodyPr>
            <a:normAutofit/>
          </a:bodyPr>
          <a:lstStyle/>
          <a:p>
            <a:r>
              <a:rPr lang="en-US"/>
              <a:t>ISO 14001: Environmental management systems </a:t>
            </a:r>
            <a:endParaRPr lang="en-US">
              <a:highlight>
                <a:srgbClr val="00FF00"/>
              </a:highlight>
            </a:endParaRPr>
          </a:p>
          <a:p>
            <a:pPr lvl="1"/>
            <a:r>
              <a:rPr lang="en-US"/>
              <a:t>Systematic approach for organization to develop an Environmental Management System (EMS) and continually improve their environmental performance/impact.</a:t>
            </a:r>
          </a:p>
          <a:p>
            <a:pPr lvl="1"/>
            <a:endParaRPr lang="en-US" sz="100"/>
          </a:p>
          <a:p>
            <a:pPr lvl="1"/>
            <a:r>
              <a:rPr lang="en-US"/>
              <a:t>Follows a Plan-Do-Check-Act (PDCA) cycle for contiunous environmental improvement</a:t>
            </a:r>
          </a:p>
          <a:p>
            <a:pPr marL="457200" lvl="1" indent="0">
              <a:buNone/>
            </a:pPr>
            <a:endParaRPr lang="en-US" sz="1000"/>
          </a:p>
          <a:p>
            <a:pPr marL="461963" indent="-231775"/>
            <a:r>
              <a:rPr lang="en-US"/>
              <a:t>ISO 14040 &amp; 14044: Life Cycle Assesment (LCA)</a:t>
            </a:r>
          </a:p>
          <a:p>
            <a:pPr lvl="1"/>
            <a:r>
              <a:rPr lang="en-US"/>
              <a:t>Standardized assement method to compare environmental performance and impact of various products and services</a:t>
            </a:r>
          </a:p>
          <a:p>
            <a:pPr lvl="1"/>
            <a:endParaRPr lang="en-US" sz="1500">
              <a:highlight>
                <a:srgbClr val="00FF00"/>
              </a:highlight>
            </a:endParaRPr>
          </a:p>
          <a:p>
            <a:r>
              <a:rPr lang="en-US"/>
              <a:t>ISO 50001: Energy management systems</a:t>
            </a:r>
          </a:p>
          <a:p>
            <a:pPr lvl="1"/>
            <a:r>
              <a:rPr lang="en-US"/>
              <a:t>F</a:t>
            </a:r>
            <a:r>
              <a:rPr lang="en-US" b="0" i="0">
                <a:effectLst/>
              </a:rPr>
              <a:t>ramework for organizations to establish, implement, maintain, and improve an energy management system (EnMS)</a:t>
            </a:r>
          </a:p>
          <a:p>
            <a:pPr lvl="1"/>
            <a:endParaRPr lang="en-US" sz="100" b="0" i="0">
              <a:effectLst/>
            </a:endParaRPr>
          </a:p>
          <a:p>
            <a:pPr lvl="1"/>
            <a:r>
              <a:rPr lang="en-US"/>
              <a:t>Effort to </a:t>
            </a:r>
            <a:r>
              <a:rPr lang="en-US" b="0" i="0">
                <a:effectLst/>
              </a:rPr>
              <a:t>improve manufacture’s energy performance, reduce energy costs, and demonstrate a commitment to sustainable energy management practices</a:t>
            </a:r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71941C-24C9-4BFE-8D57-DAD39E84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Relevant Standards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19964-BDBC-4622-9264-2E9AE870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42497C-9CB9-4F59-9589-8DD14BD6C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5674659" cy="5154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Review of 146 investment casting company websites</a:t>
            </a:r>
            <a:r>
              <a:rPr lang="en-US" baseline="30000" dirty="0"/>
              <a:t>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Standards followed:</a:t>
            </a:r>
          </a:p>
          <a:p>
            <a:r>
              <a:rPr lang="en-US" dirty="0"/>
              <a:t>ISO 14001:		27 %</a:t>
            </a:r>
          </a:p>
          <a:p>
            <a:r>
              <a:rPr lang="en-US" dirty="0"/>
              <a:t>ISO 14040:		2 %</a:t>
            </a:r>
          </a:p>
          <a:p>
            <a:r>
              <a:rPr lang="en-US" dirty="0"/>
              <a:t>ISO 50001:		8 %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+25 % </a:t>
            </a:r>
            <a:r>
              <a:rPr lang="en-US" dirty="0"/>
              <a:t>of reviewed companies follow one or more of the above mentioned sustainability standards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71941C-24C9-4BFE-8D57-DAD39E84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Sustainability Standards in Investment Casting Industry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B546FE-B1F6-4D0D-A0AE-070498B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de-DE" smtClean="0"/>
              <a:t>8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90D2C18-BCB1-411F-B902-75E6B7010EC7}"/>
              </a:ext>
            </a:extLst>
          </p:cNvPr>
          <p:cNvSpPr/>
          <p:nvPr/>
        </p:nvSpPr>
        <p:spPr>
          <a:xfrm>
            <a:off x="421343" y="6385997"/>
            <a:ext cx="6266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aseline="30000" dirty="0"/>
              <a:t>1 </a:t>
            </a:r>
            <a:r>
              <a:rPr lang="de-DE" sz="1200" dirty="0"/>
              <a:t>INCAST</a:t>
            </a:r>
            <a:r>
              <a:rPr lang="en-US" sz="1200" dirty="0"/>
              <a:t> magazine - Buyers Guide Group / Foundry Issue (Oct 2023, Vol. XXXVI, No10)</a:t>
            </a:r>
            <a:r>
              <a:rPr lang="de-DE" sz="1200" dirty="0"/>
              <a:t>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0EA132-A4F7-4E0B-AC0C-E2C5EA60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18" y="898940"/>
            <a:ext cx="6017274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4BCE32B-8249-4473-B9B1-4605A82E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021976"/>
            <a:ext cx="9174414" cy="5154987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Vacuum investment casting of nickel-base superalloy turbine blades for aerospace/IGT applications….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	…to be cast in a melt container,</a:t>
            </a:r>
          </a:p>
          <a:p>
            <a:pPr marL="0" indent="0">
              <a:buNone/>
            </a:pPr>
            <a:r>
              <a:rPr lang="en-US" i="1" dirty="0"/>
              <a:t>			either liner or crucible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450A03-C306-405A-B50A-0129855A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- Introduction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B58D3F8-19A3-4F93-9FD6-8D268A54E145}"/>
              </a:ext>
            </a:extLst>
          </p:cNvPr>
          <p:cNvGrpSpPr/>
          <p:nvPr/>
        </p:nvGrpSpPr>
        <p:grpSpPr>
          <a:xfrm>
            <a:off x="2293402" y="4035441"/>
            <a:ext cx="5037256" cy="2340333"/>
            <a:chOff x="2655352" y="3923485"/>
            <a:chExt cx="5037256" cy="2340333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70A203B-9153-4F47-859C-6AD13DAC9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629" y="3923485"/>
              <a:ext cx="1961979" cy="2340333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2C2DC51-3A7A-48C5-BBEA-36CCEDAA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52" y="4005233"/>
              <a:ext cx="1914151" cy="2258585"/>
            </a:xfrm>
            <a:prstGeom prst="rect">
              <a:avLst/>
            </a:prstGeom>
          </p:spPr>
        </p:pic>
        <p:sp>
          <p:nvSpPr>
            <p:cNvPr id="5" name="Pfeil: nach links und rechts 4">
              <a:extLst>
                <a:ext uri="{FF2B5EF4-FFF2-40B4-BE49-F238E27FC236}">
                  <a16:creationId xmlns:a16="http://schemas.microsoft.com/office/drawing/2014/main" id="{4AF31531-015F-430D-9340-B08872014F92}"/>
                </a:ext>
              </a:extLst>
            </p:cNvPr>
            <p:cNvSpPr/>
            <p:nvPr/>
          </p:nvSpPr>
          <p:spPr>
            <a:xfrm>
              <a:off x="4396658" y="4592121"/>
              <a:ext cx="1582057" cy="1088572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A04C6E-A418-4BE6-887B-E0CD80B8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425F-B7D6-40D8-91B4-4DB691C866AA}" type="slidenum">
              <a:rPr lang="en-US" smtClean="0"/>
              <a:t>9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A25810-CCD2-4CBD-B89A-2240EF44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954" y="2039379"/>
            <a:ext cx="3672728" cy="243369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5E2C545-8A54-4080-B87E-ABEE9D3850FC}"/>
              </a:ext>
            </a:extLst>
          </p:cNvPr>
          <p:cNvSpPr/>
          <p:nvPr/>
        </p:nvSpPr>
        <p:spPr>
          <a:xfrm>
            <a:off x="8452755" y="6397978"/>
            <a:ext cx="2520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Source: https://www.mtu.de</a:t>
            </a:r>
          </a:p>
        </p:txBody>
      </p:sp>
    </p:spTree>
    <p:extLst>
      <p:ext uri="{BB962C8B-B14F-4D97-AF65-F5344CB8AC3E}">
        <p14:creationId xmlns:p14="http://schemas.microsoft.com/office/powerpoint/2010/main" val="382264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1903</Words>
  <Application>Microsoft Office PowerPoint</Application>
  <PresentationFormat>Widescreen</PresentationFormat>
  <Paragraphs>503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Optimizing Investment Casting for Super Alloys – A Ripple Effect  Improvements in Service Life of  Ceramic Melt Containers and Effects on Sustainability</vt:lpstr>
      <vt:lpstr>Presentation Outline</vt:lpstr>
      <vt:lpstr>Zircoa</vt:lpstr>
      <vt:lpstr>UN Sustainable Development Goals (SDG) </vt:lpstr>
      <vt:lpstr>UN Sustainable Development Goals (SDG) </vt:lpstr>
      <vt:lpstr>Overview of Relevant Standards</vt:lpstr>
      <vt:lpstr>Overview of Relevant Standards</vt:lpstr>
      <vt:lpstr>Sustainability Standards in Investment Casting Industry</vt:lpstr>
      <vt:lpstr>Case Study - Introduction</vt:lpstr>
      <vt:lpstr>Case Study - Comparison of Melt Containers</vt:lpstr>
      <vt:lpstr>Sustainability Focus - Circular Economy</vt:lpstr>
      <vt:lpstr>Sustainability Focus - Life Cycle Comparison</vt:lpstr>
      <vt:lpstr>Sustainability Focus - Life Cycle Comparison</vt:lpstr>
      <vt:lpstr>Zirconia as Crucible Material</vt:lpstr>
      <vt:lpstr>Zirconia as Crucible Material - Typical Use</vt:lpstr>
      <vt:lpstr>Zirconia as Crucible Material - Key Considerations </vt:lpstr>
      <vt:lpstr>Zirconia as Crucible Material - Types of Failures</vt:lpstr>
      <vt:lpstr>Zirconia as Crucible Material - Typical Failure Modes</vt:lpstr>
      <vt:lpstr>Zirconia as Crucible Material - Successful Optimization</vt:lpstr>
      <vt:lpstr>Zirconia as Crucible Material - Training and Technical Support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ZIRCOA</dc:title>
  <dc:creator>Tobias Schmidt</dc:creator>
  <cp:lastModifiedBy>Jake Mochoskay</cp:lastModifiedBy>
  <cp:revision>704</cp:revision>
  <cp:lastPrinted>2024-03-01T12:37:03Z</cp:lastPrinted>
  <dcterms:created xsi:type="dcterms:W3CDTF">2018-01-26T10:33:43Z</dcterms:created>
  <dcterms:modified xsi:type="dcterms:W3CDTF">2025-12-10T12:42:05Z</dcterms:modified>
</cp:coreProperties>
</file>