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87" r:id="rId3"/>
    <p:sldId id="349" r:id="rId4"/>
    <p:sldId id="360" r:id="rId5"/>
    <p:sldId id="385" r:id="rId6"/>
    <p:sldId id="362" r:id="rId7"/>
    <p:sldId id="389" r:id="rId8"/>
    <p:sldId id="390" r:id="rId9"/>
    <p:sldId id="373" r:id="rId10"/>
    <p:sldId id="379" r:id="rId11"/>
    <p:sldId id="374" r:id="rId12"/>
    <p:sldId id="376" r:id="rId13"/>
    <p:sldId id="378" r:id="rId14"/>
    <p:sldId id="372" r:id="rId15"/>
    <p:sldId id="377" r:id="rId16"/>
    <p:sldId id="375" r:id="rId17"/>
    <p:sldId id="380" r:id="rId18"/>
    <p:sldId id="388" r:id="rId19"/>
    <p:sldId id="381" r:id="rId20"/>
    <p:sldId id="333" r:id="rId21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1162" autoAdjust="0"/>
  </p:normalViewPr>
  <p:slideViewPr>
    <p:cSldViewPr snapToGrid="0">
      <p:cViewPr varScale="1">
        <p:scale>
          <a:sx n="97" d="100"/>
          <a:sy n="97" d="100"/>
        </p:scale>
        <p:origin x="888" y="84"/>
      </p:cViewPr>
      <p:guideLst/>
    </p:cSldViewPr>
  </p:slideViewPr>
  <p:outlineViewPr>
    <p:cViewPr>
      <p:scale>
        <a:sx n="33" d="100"/>
        <a:sy n="33" d="100"/>
      </p:scale>
      <p:origin x="0" y="-12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1110" y="-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midtto\Desktop\2025%20EICF%20Liverpool\Survey\20250224%20Investment%20Casting%20Industry%20Supply%20Chain%20Surve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Where is your facility located?</a:t>
            </a:r>
            <a:endParaRPr lang="de-DE" dirty="0">
              <a:effectLst/>
            </a:endParaRPr>
          </a:p>
        </c:rich>
      </c:tx>
      <c:layout>
        <c:manualLayout>
          <c:xMode val="edge"/>
          <c:yMode val="edge"/>
          <c:x val="0.18043744531933512"/>
          <c:y val="7.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2'!$G$4:$G$8</c:f>
              <c:strCache>
                <c:ptCount val="5"/>
                <c:pt idx="0">
                  <c:v>Americas</c:v>
                </c:pt>
                <c:pt idx="1">
                  <c:v>Europe</c:v>
                </c:pt>
                <c:pt idx="2">
                  <c:v>Africa</c:v>
                </c:pt>
                <c:pt idx="3">
                  <c:v>Asia</c:v>
                </c:pt>
                <c:pt idx="4">
                  <c:v>Australia and Oceania</c:v>
                </c:pt>
              </c:strCache>
            </c:strRef>
          </c:cat>
          <c:val>
            <c:numRef>
              <c:f>'Question 2'!$H$4:$H$8</c:f>
              <c:numCache>
                <c:formatCode>0.00%</c:formatCode>
                <c:ptCount val="5"/>
                <c:pt idx="0">
                  <c:v>0.18421052631578946</c:v>
                </c:pt>
                <c:pt idx="1">
                  <c:v>0.36842105263157893</c:v>
                </c:pt>
                <c:pt idx="2">
                  <c:v>2.6315789473684209E-2</c:v>
                </c:pt>
                <c:pt idx="3">
                  <c:v>0.39473684210526316</c:v>
                </c:pt>
                <c:pt idx="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F-4A58-9B18-1489C6769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26128"/>
        <c:axId val="337320552"/>
      </c:barChart>
      <c:catAx>
        <c:axId val="33732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7320552"/>
        <c:crosses val="autoZero"/>
        <c:auto val="1"/>
        <c:lblAlgn val="ctr"/>
        <c:lblOffset val="100"/>
        <c:noMultiLvlLbl val="0"/>
      </c:catAx>
      <c:valAx>
        <c:axId val="33732055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337326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 Impact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'Question 8'!$A$14:$A$18</c:f>
              <c:strCache>
                <c:ptCount val="5"/>
                <c:pt idx="0">
                  <c:v>Changing Customer Demand Patterns</c:v>
                </c:pt>
                <c:pt idx="1">
                  <c:v>Raw Material Shortages and Price Volatility</c:v>
                </c:pt>
                <c:pt idx="2">
                  <c:v>Environmental Regulations</c:v>
                </c:pt>
                <c:pt idx="3">
                  <c:v>Geopolitical Risks</c:v>
                </c:pt>
                <c:pt idx="4">
                  <c:v>Advancements in Supply Chain Technology (e.g., automation, AI)</c:v>
                </c:pt>
              </c:strCache>
            </c:strRef>
          </c:cat>
          <c:val>
            <c:numRef>
              <c:f>'Question 8'!$B$14:$B$18</c:f>
              <c:numCache>
                <c:formatCode>0.00%</c:formatCode>
                <c:ptCount val="5"/>
                <c:pt idx="0">
                  <c:v>0.2286</c:v>
                </c:pt>
                <c:pt idx="1">
                  <c:v>0.19439999999999999</c:v>
                </c:pt>
                <c:pt idx="2">
                  <c:v>0.2286</c:v>
                </c:pt>
                <c:pt idx="3">
                  <c:v>0.17649999999999999</c:v>
                </c:pt>
                <c:pt idx="4">
                  <c:v>0.35289999999999999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2-4D3F-A41C-8432B963D317}"/>
            </c:ext>
          </c:extLst>
        </c:ser>
        <c:ser>
          <c:idx val="1"/>
          <c:order val="1"/>
          <c:tx>
            <c:v>Moderate Impact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'Question 8'!$A$14:$A$18</c:f>
              <c:strCache>
                <c:ptCount val="5"/>
                <c:pt idx="0">
                  <c:v>Changing Customer Demand Patterns</c:v>
                </c:pt>
                <c:pt idx="1">
                  <c:v>Raw Material Shortages and Price Volatility</c:v>
                </c:pt>
                <c:pt idx="2">
                  <c:v>Environmental Regulations</c:v>
                </c:pt>
                <c:pt idx="3">
                  <c:v>Geopolitical Risks</c:v>
                </c:pt>
                <c:pt idx="4">
                  <c:v>Advancements in Supply Chain Technology (e.g., automation, AI)</c:v>
                </c:pt>
              </c:strCache>
            </c:strRef>
          </c:cat>
          <c:val>
            <c:numRef>
              <c:f>'Question 8'!$D$14:$D$18</c:f>
              <c:numCache>
                <c:formatCode>0.00%</c:formatCode>
                <c:ptCount val="5"/>
                <c:pt idx="0">
                  <c:v>0.37140000000000001</c:v>
                </c:pt>
                <c:pt idx="1">
                  <c:v>0.44440000000000002</c:v>
                </c:pt>
                <c:pt idx="2">
                  <c:v>0.6</c:v>
                </c:pt>
                <c:pt idx="3">
                  <c:v>0.70590000000000008</c:v>
                </c:pt>
                <c:pt idx="4">
                  <c:v>0.58820000000000006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2-4D3F-A41C-8432B963D317}"/>
            </c:ext>
          </c:extLst>
        </c:ser>
        <c:ser>
          <c:idx val="2"/>
          <c:order val="2"/>
          <c:tx>
            <c:v>Significant Impact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'Question 8'!$A$14:$A$18</c:f>
              <c:strCache>
                <c:ptCount val="5"/>
                <c:pt idx="0">
                  <c:v>Changing Customer Demand Patterns</c:v>
                </c:pt>
                <c:pt idx="1">
                  <c:v>Raw Material Shortages and Price Volatility</c:v>
                </c:pt>
                <c:pt idx="2">
                  <c:v>Environmental Regulations</c:v>
                </c:pt>
                <c:pt idx="3">
                  <c:v>Geopolitical Risks</c:v>
                </c:pt>
                <c:pt idx="4">
                  <c:v>Advancements in Supply Chain Technology (e.g., automation, AI)</c:v>
                </c:pt>
              </c:strCache>
            </c:strRef>
          </c:cat>
          <c:val>
            <c:numRef>
              <c:f>'Question 8'!$F$14:$F$18</c:f>
              <c:numCache>
                <c:formatCode>0.00%</c:formatCode>
                <c:ptCount val="5"/>
                <c:pt idx="0">
                  <c:v>0.4</c:v>
                </c:pt>
                <c:pt idx="1">
                  <c:v>0.36109999999999998</c:v>
                </c:pt>
                <c:pt idx="2">
                  <c:v>0.1714</c:v>
                </c:pt>
                <c:pt idx="3">
                  <c:v>0.1176</c:v>
                </c:pt>
                <c:pt idx="4">
                  <c:v>5.8799999999999998E-2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2-4D3F-A41C-8432B963D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149640"/>
        <c:axId val="662149968"/>
      </c:barChart>
      <c:catAx>
        <c:axId val="662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2149968"/>
        <c:crosses val="autoZero"/>
        <c:auto val="1"/>
        <c:lblAlgn val="ctr"/>
        <c:lblOffset val="100"/>
        <c:noMultiLvlLbl val="0"/>
      </c:catAx>
      <c:valAx>
        <c:axId val="66214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2149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15442244476721"/>
          <c:y val="3.9646951980928581E-2"/>
          <c:w val="0.53605916978824253"/>
          <c:h val="0.872440707081308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6'!$A$14:$A$19</c:f>
              <c:strCache>
                <c:ptCount val="5"/>
                <c:pt idx="0">
                  <c:v>Digital Supply Chain Tools (e.g., tracking, AI forecasting)</c:v>
                </c:pt>
                <c:pt idx="1">
                  <c:v>Building Local/Regional Supply Chains</c:v>
                </c:pt>
                <c:pt idx="2">
                  <c:v>Increasing Inventory or Safety Stock Levels</c:v>
                </c:pt>
                <c:pt idx="3">
                  <c:v>Diversification of Suppliers</c:v>
                </c:pt>
                <c:pt idx="4">
                  <c:v>Collaboration with Partners/Customers for Better Planning</c:v>
                </c:pt>
              </c:strCache>
              <c:extLst/>
            </c:strRef>
          </c:cat>
          <c:val>
            <c:numRef>
              <c:f>'Question 6'!$B$14:$B$19</c:f>
              <c:numCache>
                <c:formatCode>0.00%</c:formatCode>
                <c:ptCount val="5"/>
                <c:pt idx="0">
                  <c:v>0.16669999999999999</c:v>
                </c:pt>
                <c:pt idx="1">
                  <c:v>0.38890000000000002</c:v>
                </c:pt>
                <c:pt idx="2">
                  <c:v>0.38890000000000002</c:v>
                </c:pt>
                <c:pt idx="3">
                  <c:v>0.47220000000000001</c:v>
                </c:pt>
                <c:pt idx="4">
                  <c:v>0.69440000000000002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AA-43F6-9BAB-C8CFB21FB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253584"/>
        <c:axId val="525254568"/>
      </c:barChart>
      <c:catAx>
        <c:axId val="52525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254568"/>
        <c:crosses val="autoZero"/>
        <c:auto val="1"/>
        <c:lblAlgn val="ctr"/>
        <c:lblOffset val="100"/>
        <c:noMultiLvlLbl val="0"/>
      </c:catAx>
      <c:valAx>
        <c:axId val="525254568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5252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0B-40BB-B354-2879E646E93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0B-40BB-B354-2879E646E9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0B-40BB-B354-2879E646E93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0B-40BB-B354-2879E646E9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0B-40BB-B354-2879E646E9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11'!$D$26:$D$31</c:f>
              <c:strCache>
                <c:ptCount val="6"/>
                <c:pt idx="0">
                  <c:v>Africa</c:v>
                </c:pt>
                <c:pt idx="1">
                  <c:v>Europe</c:v>
                </c:pt>
                <c:pt idx="2">
                  <c:v>Australia and Oceania</c:v>
                </c:pt>
                <c:pt idx="3">
                  <c:v>Average</c:v>
                </c:pt>
                <c:pt idx="4">
                  <c:v>Asia</c:v>
                </c:pt>
                <c:pt idx="5">
                  <c:v>Americas</c:v>
                </c:pt>
              </c:strCache>
            </c:strRef>
          </c:cat>
          <c:val>
            <c:numRef>
              <c:f>'Question 11'!$G$26:$G$31</c:f>
              <c:numCache>
                <c:formatCode>0.0</c:formatCode>
                <c:ptCount val="6"/>
                <c:pt idx="0">
                  <c:v>5</c:v>
                </c:pt>
                <c:pt idx="1">
                  <c:v>5.8076923076923084</c:v>
                </c:pt>
                <c:pt idx="2">
                  <c:v>6.1</c:v>
                </c:pt>
                <c:pt idx="3">
                  <c:v>6.6114285714285712</c:v>
                </c:pt>
                <c:pt idx="4">
                  <c:v>7.2307692307692308</c:v>
                </c:pt>
                <c:pt idx="5">
                  <c:v>7.2571428571428571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B-40BB-B354-2879E646E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7230512"/>
        <c:axId val="567232152"/>
      </c:barChart>
      <c:catAx>
        <c:axId val="56723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7232152"/>
        <c:crosses val="autoZero"/>
        <c:auto val="1"/>
        <c:lblAlgn val="ctr"/>
        <c:lblOffset val="100"/>
        <c:noMultiLvlLbl val="0"/>
      </c:catAx>
      <c:valAx>
        <c:axId val="56723215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72305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'Question 10'!$B$18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10'!$B$19:$B$23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0.16666666666666666</c:v>
                </c:pt>
                <c:pt idx="3">
                  <c:v>0.42857142857142855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E-485E-9F92-5BF0002173F6}"/>
            </c:ext>
          </c:extLst>
        </c:ser>
        <c:ser>
          <c:idx val="1"/>
          <c:order val="1"/>
          <c:tx>
            <c:strRef>
              <c:f>'Question 10'!$C$18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10'!$C$19:$C$23</c:f>
              <c:numCache>
                <c:formatCode>0%</c:formatCode>
                <c:ptCount val="5"/>
                <c:pt idx="0">
                  <c:v>7.1428571428571425E-2</c:v>
                </c:pt>
                <c:pt idx="1">
                  <c:v>0</c:v>
                </c:pt>
                <c:pt idx="2">
                  <c:v>8.3333333333333329E-2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E-485E-9F92-5BF0002173F6}"/>
            </c:ext>
          </c:extLst>
        </c:ser>
        <c:ser>
          <c:idx val="2"/>
          <c:order val="2"/>
          <c:tx>
            <c:strRef>
              <c:f>'Question 10'!$D$18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10'!$D$19:$D$23</c:f>
              <c:numCache>
                <c:formatCode>0%</c:formatCode>
                <c:ptCount val="5"/>
                <c:pt idx="0">
                  <c:v>0.9285714285714286</c:v>
                </c:pt>
                <c:pt idx="1">
                  <c:v>1</c:v>
                </c:pt>
                <c:pt idx="2">
                  <c:v>0.75</c:v>
                </c:pt>
                <c:pt idx="3">
                  <c:v>0.5714285714285714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2E-485E-9F92-5BF000217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171568"/>
        <c:axId val="511176488"/>
      </c:barChart>
      <c:catAx>
        <c:axId val="5111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176488"/>
        <c:crosses val="autoZero"/>
        <c:auto val="1"/>
        <c:lblAlgn val="ctr"/>
        <c:lblOffset val="100"/>
        <c:noMultiLvlLbl val="0"/>
      </c:catAx>
      <c:valAx>
        <c:axId val="5111764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11171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effectLst/>
              </a:rPr>
              <a:t>Which industries do your investment castings primarily serve?</a:t>
            </a:r>
            <a:endParaRPr lang="de-D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3'!$A$17:$A$24</c:f>
              <c:strCache>
                <c:ptCount val="8"/>
                <c:pt idx="0">
                  <c:v>Other (please specify)</c:v>
                </c:pt>
                <c:pt idx="1">
                  <c:v>Industrial Equipment &amp; Machinery</c:v>
                </c:pt>
                <c:pt idx="2">
                  <c:v>Marine</c:v>
                </c:pt>
                <c:pt idx="3">
                  <c:v>Energy (Oil &amp; Gas, Renewables)</c:v>
                </c:pt>
                <c:pt idx="4">
                  <c:v>Defense &amp; Military</c:v>
                </c:pt>
                <c:pt idx="5">
                  <c:v>Medical</c:v>
                </c:pt>
                <c:pt idx="6">
                  <c:v>Automotive</c:v>
                </c:pt>
                <c:pt idx="7">
                  <c:v>Aerospace &amp; Aviation</c:v>
                </c:pt>
              </c:strCache>
            </c:strRef>
          </c:cat>
          <c:val>
            <c:numRef>
              <c:f>'Question 3'!$B$17:$B$24</c:f>
              <c:numCache>
                <c:formatCode>0%</c:formatCode>
                <c:ptCount val="8"/>
                <c:pt idx="0">
                  <c:v>0.13513513513513514</c:v>
                </c:pt>
                <c:pt idx="1">
                  <c:v>0.29729729729729731</c:v>
                </c:pt>
                <c:pt idx="2">
                  <c:v>0.24324324324324326</c:v>
                </c:pt>
                <c:pt idx="3">
                  <c:v>0.6216216216216216</c:v>
                </c:pt>
                <c:pt idx="4">
                  <c:v>0.29729729729729731</c:v>
                </c:pt>
                <c:pt idx="5">
                  <c:v>0.24324324324324326</c:v>
                </c:pt>
                <c:pt idx="6">
                  <c:v>0.3783783783783784</c:v>
                </c:pt>
                <c:pt idx="7">
                  <c:v>0.3783783783783784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7-44CA-9C23-2225DC6F1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297008"/>
        <c:axId val="468293728"/>
      </c:barChart>
      <c:catAx>
        <c:axId val="46829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8293728"/>
        <c:crosses val="autoZero"/>
        <c:auto val="1"/>
        <c:lblAlgn val="ctr"/>
        <c:lblOffset val="100"/>
        <c:noMultiLvlLbl val="0"/>
      </c:catAx>
      <c:valAx>
        <c:axId val="4682937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8297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/>
              <a:t>What is the size of your 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4-4869-AACB-8B8399A4E450}"/>
              </c:ext>
            </c:extLst>
          </c:dPt>
          <c:dPt>
            <c:idx val="1"/>
            <c:bubble3D val="0"/>
            <c:explosion val="0"/>
            <c:spPr>
              <a:solidFill>
                <a:srgbClr val="FFC00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4-4869-AACB-8B8399A4E450}"/>
              </c:ext>
            </c:extLst>
          </c:dPt>
          <c:dPt>
            <c:idx val="2"/>
            <c:bubble3D val="0"/>
            <c:explosion val="0"/>
            <c:spPr>
              <a:solidFill>
                <a:srgbClr val="00B0F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4-4869-AACB-8B8399A4E450}"/>
              </c:ext>
            </c:extLst>
          </c:dPt>
          <c:dLbls>
            <c:dLbl>
              <c:idx val="0"/>
              <c:layout>
                <c:manualLayout>
                  <c:x val="4.4599003133727125E-2"/>
                  <c:y val="3.34511032640750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A4-4869-AACB-8B8399A4E450}"/>
                </c:ext>
              </c:extLst>
            </c:dLbl>
            <c:dLbl>
              <c:idx val="1"/>
              <c:layout>
                <c:manualLayout>
                  <c:x val="-8.429986870587226E-3"/>
                  <c:y val="-5.63930592365366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A4-4869-AACB-8B8399A4E450}"/>
                </c:ext>
              </c:extLst>
            </c:dLbl>
            <c:dLbl>
              <c:idx val="2"/>
              <c:layout>
                <c:manualLayout>
                  <c:x val="4.9389049007466709E-3"/>
                  <c:y val="1.65067854539646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A4-4869-AACB-8B8399A4E4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'Question 1'!$A$12:$A$14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'Question 1'!$B$12:$B$14</c:f>
              <c:numCache>
                <c:formatCode>0.00%</c:formatCode>
                <c:ptCount val="3"/>
                <c:pt idx="0">
                  <c:v>8.1081081081081086E-2</c:v>
                </c:pt>
                <c:pt idx="1">
                  <c:v>0.35135135135135137</c:v>
                </c:pt>
                <c:pt idx="2">
                  <c:v>0.56756756756756754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A4-4869-AACB-8B8399A4E4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'Question 10'!$B$18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10'!$B$19:$B$23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0.16666666666666666</c:v>
                </c:pt>
                <c:pt idx="3">
                  <c:v>0.42857142857142855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1-4E97-A142-5AFCDCD79CA4}"/>
            </c:ext>
          </c:extLst>
        </c:ser>
        <c:ser>
          <c:idx val="1"/>
          <c:order val="1"/>
          <c:tx>
            <c:strRef>
              <c:f>'Question 10'!$C$18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10'!$C$19:$C$23</c:f>
              <c:numCache>
                <c:formatCode>0%</c:formatCode>
                <c:ptCount val="5"/>
                <c:pt idx="0">
                  <c:v>7.1428571428571425E-2</c:v>
                </c:pt>
                <c:pt idx="1">
                  <c:v>0</c:v>
                </c:pt>
                <c:pt idx="2">
                  <c:v>8.3333333333333329E-2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1-4E97-A142-5AFCDCD79CA4}"/>
            </c:ext>
          </c:extLst>
        </c:ser>
        <c:ser>
          <c:idx val="2"/>
          <c:order val="2"/>
          <c:tx>
            <c:strRef>
              <c:f>'Question 10'!$D$18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10'!$A$19:$A$23</c:f>
              <c:strCache>
                <c:ptCount val="5"/>
                <c:pt idx="0">
                  <c:v>Europe</c:v>
                </c:pt>
                <c:pt idx="1">
                  <c:v>Africa</c:v>
                </c:pt>
                <c:pt idx="2">
                  <c:v>Asia</c:v>
                </c:pt>
                <c:pt idx="3">
                  <c:v>Americas</c:v>
                </c:pt>
                <c:pt idx="4">
                  <c:v>Australia and Oceania</c:v>
                </c:pt>
              </c:strCache>
            </c:strRef>
          </c:cat>
          <c:val>
            <c:numRef>
              <c:f>'Question 10'!$D$19:$D$23</c:f>
              <c:numCache>
                <c:formatCode>0%</c:formatCode>
                <c:ptCount val="5"/>
                <c:pt idx="0">
                  <c:v>0.9285714285714286</c:v>
                </c:pt>
                <c:pt idx="1">
                  <c:v>1</c:v>
                </c:pt>
                <c:pt idx="2">
                  <c:v>0.75</c:v>
                </c:pt>
                <c:pt idx="3">
                  <c:v>0.5714285714285714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1-4E97-A142-5AFCDCD79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171568"/>
        <c:axId val="511176488"/>
      </c:barChart>
      <c:catAx>
        <c:axId val="51117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1176488"/>
        <c:crosses val="autoZero"/>
        <c:auto val="1"/>
        <c:lblAlgn val="ctr"/>
        <c:lblOffset val="100"/>
        <c:noMultiLvlLbl val="0"/>
      </c:catAx>
      <c:valAx>
        <c:axId val="5111764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111715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37-4088-9AED-6FF54C26FF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37-4088-9AED-6FF54C26FF4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37-4088-9AED-6FF54C26F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10'!$A$12:$A$14</c:f>
              <c:strCache>
                <c:ptCount val="3"/>
                <c:pt idx="0">
                  <c:v>Domestic</c:v>
                </c:pt>
                <c:pt idx="1">
                  <c:v>Regional (e.g., within a continent)</c:v>
                </c:pt>
                <c:pt idx="2">
                  <c:v>Global</c:v>
                </c:pt>
              </c:strCache>
            </c:strRef>
          </c:cat>
          <c:val>
            <c:numRef>
              <c:f>'Question 10'!$B$12:$B$14</c:f>
              <c:numCache>
                <c:formatCode>0%</c:formatCode>
                <c:ptCount val="3"/>
                <c:pt idx="0">
                  <c:v>0.1389</c:v>
                </c:pt>
                <c:pt idx="1">
                  <c:v>5.5599999999999997E-2</c:v>
                </c:pt>
                <c:pt idx="2">
                  <c:v>0.80559999999999998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37-4088-9AED-6FF54C26FF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86029417665048"/>
          <c:y val="0.33025344488188979"/>
          <c:w val="0.3379104309936688"/>
          <c:h val="0.33949311023622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Never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'Question 5'!$A$28:$A$32</c:f>
              <c:strCache>
                <c:ptCount val="5"/>
                <c:pt idx="0">
                  <c:v>Increased Costs</c:v>
                </c:pt>
                <c:pt idx="1">
                  <c:v>Transportation Delays</c:v>
                </c:pt>
                <c:pt idx="2">
                  <c:v>Raw Material Shortages</c:v>
                </c:pt>
                <c:pt idx="3">
                  <c:v>Regulatory Restrictions</c:v>
                </c:pt>
                <c:pt idx="4">
                  <c:v>Supplier Insolvencies</c:v>
                </c:pt>
              </c:strCache>
            </c:strRef>
          </c:cat>
          <c:val>
            <c:numRef>
              <c:f>'Question 5'!$B$28:$B$32</c:f>
              <c:numCache>
                <c:formatCode>0.00%</c:formatCode>
                <c:ptCount val="5"/>
                <c:pt idx="0">
                  <c:v>2.86E-2</c:v>
                </c:pt>
                <c:pt idx="1">
                  <c:v>0.16220000000000001</c:v>
                </c:pt>
                <c:pt idx="2">
                  <c:v>0.32429999999999998</c:v>
                </c:pt>
                <c:pt idx="3">
                  <c:v>0.47060000000000002</c:v>
                </c:pt>
                <c:pt idx="4">
                  <c:v>0.61759999999999993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F-4C3B-B4FC-0336A51E6CF3}"/>
            </c:ext>
          </c:extLst>
        </c:ser>
        <c:ser>
          <c:idx val="1"/>
          <c:order val="1"/>
          <c:tx>
            <c:v>Sometimes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'Question 5'!$A$28:$A$32</c:f>
              <c:strCache>
                <c:ptCount val="5"/>
                <c:pt idx="0">
                  <c:v>Increased Costs</c:v>
                </c:pt>
                <c:pt idx="1">
                  <c:v>Transportation Delays</c:v>
                </c:pt>
                <c:pt idx="2">
                  <c:v>Raw Material Shortages</c:v>
                </c:pt>
                <c:pt idx="3">
                  <c:v>Regulatory Restrictions</c:v>
                </c:pt>
                <c:pt idx="4">
                  <c:v>Supplier Insolvencies</c:v>
                </c:pt>
              </c:strCache>
            </c:strRef>
          </c:cat>
          <c:val>
            <c:numRef>
              <c:f>'Question 5'!$D$28:$D$32</c:f>
              <c:numCache>
                <c:formatCode>0.00%</c:formatCode>
                <c:ptCount val="5"/>
                <c:pt idx="0">
                  <c:v>0.37140000000000001</c:v>
                </c:pt>
                <c:pt idx="1">
                  <c:v>0.70269999999999999</c:v>
                </c:pt>
                <c:pt idx="2">
                  <c:v>0.62159999999999993</c:v>
                </c:pt>
                <c:pt idx="3">
                  <c:v>0.47060000000000002</c:v>
                </c:pt>
                <c:pt idx="4">
                  <c:v>0.32350000000000001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F-4C3B-B4FC-0336A51E6CF3}"/>
            </c:ext>
          </c:extLst>
        </c:ser>
        <c:ser>
          <c:idx val="2"/>
          <c:order val="2"/>
          <c:tx>
            <c:v>Often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'Question 5'!$A$28:$A$32</c:f>
              <c:strCache>
                <c:ptCount val="5"/>
                <c:pt idx="0">
                  <c:v>Increased Costs</c:v>
                </c:pt>
                <c:pt idx="1">
                  <c:v>Transportation Delays</c:v>
                </c:pt>
                <c:pt idx="2">
                  <c:v>Raw Material Shortages</c:v>
                </c:pt>
                <c:pt idx="3">
                  <c:v>Regulatory Restrictions</c:v>
                </c:pt>
                <c:pt idx="4">
                  <c:v>Supplier Insolvencies</c:v>
                </c:pt>
              </c:strCache>
            </c:strRef>
          </c:cat>
          <c:val>
            <c:numRef>
              <c:f>'Question 5'!$F$28:$F$32</c:f>
              <c:numCache>
                <c:formatCode>0.00%</c:formatCode>
                <c:ptCount val="5"/>
                <c:pt idx="0">
                  <c:v>0.6</c:v>
                </c:pt>
                <c:pt idx="1">
                  <c:v>0.1351</c:v>
                </c:pt>
                <c:pt idx="2">
                  <c:v>5.4100000000000002E-2</c:v>
                </c:pt>
                <c:pt idx="3">
                  <c:v>5.8799999999999998E-2</c:v>
                </c:pt>
                <c:pt idx="4">
                  <c:v>5.8799999999999998E-2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DF-4C3B-B4FC-0336A51E6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092368"/>
        <c:axId val="598093352"/>
      </c:barChart>
      <c:catAx>
        <c:axId val="598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8093352"/>
        <c:crosses val="autoZero"/>
        <c:auto val="1"/>
        <c:lblAlgn val="ctr"/>
        <c:lblOffset val="100"/>
        <c:noMultiLvlLbl val="0"/>
      </c:catAx>
      <c:valAx>
        <c:axId val="59809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8092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7'!$A$15:$A$19</c:f>
              <c:strCache>
                <c:ptCount val="4"/>
                <c:pt idx="0">
                  <c:v>Geopolitical and Economic Instability</c:v>
                </c:pt>
                <c:pt idx="1">
                  <c:v>Lack of Accurate Demand Forecasting Tools</c:v>
                </c:pt>
                <c:pt idx="2">
                  <c:v>High Costs of Adapting Supply Chain Strategies</c:v>
                </c:pt>
                <c:pt idx="3">
                  <c:v>Limited Supplier Options</c:v>
                </c:pt>
              </c:strCache>
              <c:extLst/>
            </c:strRef>
          </c:cat>
          <c:val>
            <c:numRef>
              <c:f>'Question 7'!$B$15:$B$19</c:f>
              <c:numCache>
                <c:formatCode>0%</c:formatCode>
                <c:ptCount val="4"/>
                <c:pt idx="0">
                  <c:v>0.33329999999999999</c:v>
                </c:pt>
                <c:pt idx="1">
                  <c:v>0.44440000000000002</c:v>
                </c:pt>
                <c:pt idx="2">
                  <c:v>0.44440000000000002</c:v>
                </c:pt>
                <c:pt idx="3">
                  <c:v>0.58329999999999993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F3-48D4-BC90-C90C80AA3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9367392"/>
        <c:axId val="579370672"/>
      </c:barChart>
      <c:catAx>
        <c:axId val="57936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9370672"/>
        <c:crosses val="autoZero"/>
        <c:auto val="1"/>
        <c:lblAlgn val="ctr"/>
        <c:lblOffset val="100"/>
        <c:noMultiLvlLbl val="0"/>
      </c:catAx>
      <c:valAx>
        <c:axId val="579370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79367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9'!$A$15:$A$19</c:f>
              <c:strCache>
                <c:ptCount val="5"/>
                <c:pt idx="0">
                  <c:v>Prioritizing Speed over Cost</c:v>
                </c:pt>
                <c:pt idx="1">
                  <c:v>Prioritizing Cost over Speed</c:v>
                </c:pt>
                <c:pt idx="2">
                  <c:v>Ensuring Supply Security over Speed/Cost</c:v>
                </c:pt>
                <c:pt idx="3">
                  <c:v>Flexibility</c:v>
                </c:pt>
                <c:pt idx="4">
                  <c:v>Balancing Speed and Cost</c:v>
                </c:pt>
              </c:strCache>
            </c:strRef>
          </c:cat>
          <c:val>
            <c:numRef>
              <c:f>'Question 9'!$B$15:$B$19</c:f>
              <c:numCache>
                <c:formatCode>0%</c:formatCode>
                <c:ptCount val="5"/>
                <c:pt idx="0">
                  <c:v>5.5599999999999997E-2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0.30559999999999998</c:v>
                </c:pt>
                <c:pt idx="4">
                  <c:v>0.38890000000000002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6-41D1-A176-47EC19FD7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8334136"/>
        <c:axId val="518339712"/>
      </c:barChart>
      <c:catAx>
        <c:axId val="518334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8339712"/>
        <c:crosses val="autoZero"/>
        <c:auto val="1"/>
        <c:lblAlgn val="ctr"/>
        <c:lblOffset val="100"/>
        <c:noMultiLvlLbl val="0"/>
      </c:catAx>
      <c:valAx>
        <c:axId val="518339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83341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4'!$A$18:$A$25</c:f>
              <c:strCache>
                <c:ptCount val="8"/>
                <c:pt idx="0">
                  <c:v>AI-Driven Predictive Supply Chain</c:v>
                </c:pt>
                <c:pt idx="1">
                  <c:v>Consignment Stock</c:v>
                </c:pt>
                <c:pt idx="2">
                  <c:v>Vendor-Managed Inventory (VMI)</c:v>
                </c:pt>
                <c:pt idx="3">
                  <c:v>Just-in-Time (JIT) Inventory</c:v>
                </c:pt>
                <c:pt idx="4">
                  <c:v>Economic Order Quantity (EOQ)</c:v>
                </c:pt>
                <c:pt idx="5">
                  <c:v>Safety Stock Inventory</c:v>
                </c:pt>
                <c:pt idx="6">
                  <c:v>Long Term Supply Agreements</c:v>
                </c:pt>
                <c:pt idx="7">
                  <c:v>Collaborative Planning, Forecasting, and Replenishment</c:v>
                </c:pt>
              </c:strCache>
            </c:strRef>
          </c:cat>
          <c:val>
            <c:numRef>
              <c:f>'Question 4'!$B$18:$B$25</c:f>
              <c:numCache>
                <c:formatCode>0.00%</c:formatCode>
                <c:ptCount val="8"/>
                <c:pt idx="0">
                  <c:v>2.7E-2</c:v>
                </c:pt>
                <c:pt idx="1">
                  <c:v>0.1081</c:v>
                </c:pt>
                <c:pt idx="2">
                  <c:v>0.2432</c:v>
                </c:pt>
                <c:pt idx="3">
                  <c:v>0.29730000000000001</c:v>
                </c:pt>
                <c:pt idx="4">
                  <c:v>0.29730000000000001</c:v>
                </c:pt>
                <c:pt idx="5">
                  <c:v>0.35139999999999999</c:v>
                </c:pt>
                <c:pt idx="6">
                  <c:v>0.37840000000000001</c:v>
                </c:pt>
                <c:pt idx="7">
                  <c:v>0.43240000000000001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7-46A9-A4C4-E18CDD826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359888"/>
        <c:axId val="337353984"/>
      </c:barChart>
      <c:catAx>
        <c:axId val="33735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7353984"/>
        <c:crosses val="autoZero"/>
        <c:auto val="1"/>
        <c:lblAlgn val="ctr"/>
        <c:lblOffset val="100"/>
        <c:noMultiLvlLbl val="0"/>
      </c:catAx>
      <c:valAx>
        <c:axId val="337353984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337359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5029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97C1D700-8658-454C-898C-BE94669EBF7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502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43DBDBC9-B2E1-4531-AED9-609AC18BE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0" y="4562475"/>
            <a:ext cx="6734207" cy="530383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3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0" y="4748165"/>
            <a:ext cx="6734207" cy="4941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56076" y="4748165"/>
            <a:ext cx="5823611" cy="43095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1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39259" y="4748165"/>
            <a:ext cx="6169480" cy="3884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4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556" y="4147726"/>
            <a:ext cx="6734207" cy="5097874"/>
          </a:xfrm>
          <a:solidFill>
            <a:schemeClr val="bg1"/>
          </a:solidFill>
        </p:spPr>
        <p:txBody>
          <a:bodyPr/>
          <a:lstStyle/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1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556" y="4660900"/>
            <a:ext cx="6734207" cy="52054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556" y="4562042"/>
            <a:ext cx="6734207" cy="5198276"/>
          </a:xfrm>
        </p:spPr>
        <p:txBody>
          <a:bodyPr/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0" y="4562042"/>
            <a:ext cx="6734207" cy="4809245"/>
          </a:xfrm>
        </p:spPr>
        <p:txBody>
          <a:bodyPr/>
          <a:lstStyle/>
          <a:p>
            <a:endParaRPr lang="de-DE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3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7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0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2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556" y="3630565"/>
            <a:ext cx="6734207" cy="6235748"/>
          </a:xfrm>
          <a:solidFill>
            <a:schemeClr val="bg1"/>
          </a:solidFill>
        </p:spPr>
        <p:txBody>
          <a:bodyPr/>
          <a:lstStyle/>
          <a:p>
            <a:endParaRPr lang="en-US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6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8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2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38576" y="4748165"/>
            <a:ext cx="6320425" cy="4623122"/>
          </a:xfrm>
        </p:spPr>
        <p:txBody>
          <a:bodyPr/>
          <a:lstStyle/>
          <a:p>
            <a:endParaRPr lang="en-US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5371"/>
            <a:ext cx="9144000" cy="135459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22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881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45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27340" y="806823"/>
            <a:ext cx="1731981" cy="5370140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1343" y="806823"/>
            <a:ext cx="9766149" cy="537013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 flipV="1">
            <a:off x="421343" y="6227912"/>
            <a:ext cx="112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2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5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1343" y="855059"/>
            <a:ext cx="5598457" cy="53219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855059"/>
            <a:ext cx="5930154" cy="53219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2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1344" y="960399"/>
            <a:ext cx="5576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344" y="1784311"/>
            <a:ext cx="5576232" cy="4455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960399"/>
            <a:ext cx="58871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784311"/>
            <a:ext cx="5887122" cy="4455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4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1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4729" y="855059"/>
            <a:ext cx="7153836" cy="52660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1344" y="855059"/>
            <a:ext cx="4333536" cy="52660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9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860612"/>
            <a:ext cx="6897650" cy="500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1344" y="860612"/>
            <a:ext cx="4350682" cy="50083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5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1341" y="1021976"/>
            <a:ext cx="11703429" cy="515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19851"/>
            <a:ext cx="274320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19851"/>
            <a:ext cx="411480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19851"/>
            <a:ext cx="351417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94" y1="27551" x2="19394" y2="27551"/>
                        <a14:foregroundMark x1="28788" y1="21429" x2="28788" y2="21429"/>
                        <a14:foregroundMark x1="27727" y1="56122" x2="27727" y2="56122"/>
                        <a14:foregroundMark x1="36515" y1="51531" x2="36515" y2="51531"/>
                        <a14:foregroundMark x1="49697" y1="60204" x2="49697" y2="60204"/>
                        <a14:foregroundMark x1="68636" y1="57143" x2="68636" y2="57143"/>
                        <a14:foregroundMark x1="74242" y1="31122" x2="74242" y2="31122"/>
                        <a14:foregroundMark x1="74394" y1="83673" x2="74394" y2="83673"/>
                        <a14:foregroundMark x1="77727" y1="80612" x2="77727" y2="80612"/>
                        <a14:foregroundMark x1="85000" y1="64286" x2="85000" y2="64286"/>
                        <a14:foregroundMark x1="47879" y1="80102" x2="50000" y2="50510"/>
                        <a14:foregroundMark x1="35606" y1="51531" x2="32879" y2="91837"/>
                        <a14:foregroundMark x1="36667" y1="56633" x2="43030" y2="44898"/>
                        <a14:foregroundMark x1="49697" y1="46939" x2="58788" y2="45408"/>
                        <a14:foregroundMark x1="49091" y1="81633" x2="51515" y2="94898"/>
                        <a14:foregroundMark x1="53333" y1="91837" x2="55909" y2="91327"/>
                        <a14:foregroundMark x1="28333" y1="16327" x2="30606" y2="23469"/>
                        <a14:foregroundMark x1="27424" y1="41837" x2="24394" y2="93878"/>
                        <a14:foregroundMark x1="1364" y1="90306" x2="19091" y2="25510"/>
                        <a14:foregroundMark x1="7576" y1="20408" x2="20909" y2="20918"/>
                        <a14:foregroundMark x1="4848" y1="89796" x2="17424" y2="92347"/>
                        <a14:foregroundMark x1="73333" y1="3571" x2="73030" y2="13265"/>
                        <a14:foregroundMark x1="61061" y1="78571" x2="63939" y2="41327"/>
                        <a14:foregroundMark x1="71364" y1="36735" x2="77424" y2="40306"/>
                        <a14:foregroundMark x1="64242" y1="41837" x2="67576" y2="38776"/>
                        <a14:foregroundMark x1="63485" y1="79592" x2="63788" y2="86735"/>
                        <a14:foregroundMark x1="64545" y1="88776" x2="73182" y2="87755"/>
                        <a14:foregroundMark x1="60909" y1="83163" x2="61061" y2="92857"/>
                        <a14:foregroundMark x1="63788" y1="97959" x2="75000" y2="96429"/>
                        <a14:foregroundMark x1="79394" y1="46939" x2="76364" y2="91327"/>
                        <a14:foregroundMark x1="96667" y1="52041" x2="93030" y2="95408"/>
                        <a14:foregroundMark x1="82576" y1="91837" x2="90455" y2="91837"/>
                        <a14:foregroundMark x1="80455" y1="83673" x2="84848" y2="63776"/>
                        <a14:foregroundMark x1="85909" y1="65306" x2="87727" y2="64796"/>
                        <a14:foregroundMark x1="85303" y1="47449" x2="96667" y2="48469"/>
                        <a14:foregroundMark x1="87727" y1="65816" x2="89697" y2="62755"/>
                        <a14:foregroundMark x1="63485" y1="98980" x2="63636" y2="98980"/>
                        <a14:foregroundMark x1="51061" y1="51531" x2="60606" y2="51531"/>
                        <a14:foregroundMark x1="98485" y1="90306" x2="98485" y2="90306"/>
                        <a14:foregroundMark x1="99697" y1="93878" x2="99697" y2="93878"/>
                        <a14:foregroundMark x1="99394" y1="97959" x2="99394" y2="97959"/>
                        <a14:foregroundMark x1="97121" y1="95918" x2="97121" y2="95918"/>
                        <a14:foregroundMark x1="98485" y1="94898" x2="98636" y2="97449"/>
                        <a14:foregroundMark x1="97424" y1="91837" x2="97121" y2="92347"/>
                        <a14:foregroundMark x1="71515" y1="20408" x2="72273" y2="17857"/>
                        <a14:foregroundMark x1="74242" y1="13776" x2="74545" y2="8163"/>
                        <a14:foregroundMark x1="74545" y1="27041" x2="75303" y2="20918"/>
                        <a14:backgroundMark x1="99697" y1="98469" x2="99697" y2="98469"/>
                        <a14:backgroundMark x1="74242" y1="2551" x2="73788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24" y="67128"/>
            <a:ext cx="2003748" cy="595993"/>
          </a:xfrm>
          <a:prstGeom prst="rect">
            <a:avLst/>
          </a:prstGeom>
        </p:spPr>
      </p:pic>
      <p:cxnSp>
        <p:nvCxnSpPr>
          <p:cNvPr id="11" name="Gerader Verbinder 10"/>
          <p:cNvCxnSpPr/>
          <p:nvPr userDrawn="1"/>
        </p:nvCxnSpPr>
        <p:spPr>
          <a:xfrm flipV="1">
            <a:off x="421343" y="726621"/>
            <a:ext cx="117034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 flipV="1">
            <a:off x="421342" y="6356350"/>
            <a:ext cx="117034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5371"/>
            <a:ext cx="9144000" cy="135459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Resilient Supply Chains: </a:t>
            </a:r>
            <a:br>
              <a:rPr lang="en-US" i="1" dirty="0"/>
            </a:br>
            <a:r>
              <a:rPr lang="en-US" i="1" dirty="0"/>
              <a:t>Market-Proven Concepts for the Investment Casting Industry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DFFF5CC2-352F-4342-A230-CE954AAF685D}"/>
              </a:ext>
            </a:extLst>
          </p:cNvPr>
          <p:cNvSpPr txBox="1">
            <a:spLocks/>
          </p:cNvSpPr>
          <p:nvPr/>
        </p:nvSpPr>
        <p:spPr>
          <a:xfrm>
            <a:off x="1524000" y="5075463"/>
            <a:ext cx="9144000" cy="12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33rd EICF Conference &amp; Exhibition</a:t>
            </a:r>
          </a:p>
          <a:p>
            <a:r>
              <a:rPr lang="en-US" dirty="0"/>
              <a:t>ACC Liverpool</a:t>
            </a:r>
          </a:p>
          <a:p>
            <a:r>
              <a:rPr lang="en-US" dirty="0"/>
              <a:t>5 to 8 of May 2025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496AD2-373E-4957-9436-066DF3F4F5A6}"/>
              </a:ext>
            </a:extLst>
          </p:cNvPr>
          <p:cNvSpPr txBox="1"/>
          <p:nvPr/>
        </p:nvSpPr>
        <p:spPr>
          <a:xfrm>
            <a:off x="9821562" y="5075463"/>
            <a:ext cx="2370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Tobias Schmidt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Sales Engineer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Zircoa GmbH</a:t>
            </a:r>
          </a:p>
        </p:txBody>
      </p:sp>
    </p:spTree>
    <p:extLst>
      <p:ext uri="{BB962C8B-B14F-4D97-AF65-F5344CB8AC3E}">
        <p14:creationId xmlns:p14="http://schemas.microsoft.com/office/powerpoint/2010/main" val="57430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/>
              <a:t>What is the geographic reach of your supply chain?</a:t>
            </a:r>
            <a:endParaRPr lang="de-D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D0469E0-77DE-4D17-9986-DFA0C7E8EB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780939"/>
              </p:ext>
            </p:extLst>
          </p:nvPr>
        </p:nvGraphicFramePr>
        <p:xfrm>
          <a:off x="6096000" y="2963890"/>
          <a:ext cx="6028770" cy="33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53503CA2-2B4A-4BCB-A20C-1356837F2F5F}"/>
              </a:ext>
            </a:extLst>
          </p:cNvPr>
          <p:cNvSpPr txBox="1"/>
          <p:nvPr/>
        </p:nvSpPr>
        <p:spPr>
          <a:xfrm>
            <a:off x="8753685" y="870735"/>
            <a:ext cx="328762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A high degree of global dependency makes the supply chain vulnerable to external shocks.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E9E6994-22E6-46EF-9093-BCD3DED0E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83340"/>
              </p:ext>
            </p:extLst>
          </p:nvPr>
        </p:nvGraphicFramePr>
        <p:xfrm>
          <a:off x="436550" y="733843"/>
          <a:ext cx="6230950" cy="389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42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"/>
            <a:r>
              <a:rPr lang="en-US" dirty="0"/>
              <a:t>What were the biggest supply chain disruptions you faced in the past five years?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B7652EF8-304F-4A75-8875-A3E103203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550743"/>
              </p:ext>
            </p:extLst>
          </p:nvPr>
        </p:nvGraphicFramePr>
        <p:xfrm>
          <a:off x="421343" y="870735"/>
          <a:ext cx="8332342" cy="535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8C791680-B604-4141-B917-515100B18979}"/>
              </a:ext>
            </a:extLst>
          </p:cNvPr>
          <p:cNvSpPr txBox="1"/>
          <p:nvPr/>
        </p:nvSpPr>
        <p:spPr>
          <a:xfrm>
            <a:off x="8753685" y="870735"/>
            <a:ext cx="3287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costs are a major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Delivery delays are another source of disruption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3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"/>
            <a:r>
              <a:rPr lang="en-US" dirty="0"/>
              <a:t>What is the primary challenge your company faces in achieving a resilient supply chain?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20683EC-2882-4FA5-BEAB-0D629E1E6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712659"/>
              </p:ext>
            </p:extLst>
          </p:nvPr>
        </p:nvGraphicFramePr>
        <p:xfrm>
          <a:off x="421343" y="986286"/>
          <a:ext cx="8249557" cy="530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FD1669C-CEFE-4E5F-847B-E164701B0B31}"/>
              </a:ext>
            </a:extLst>
          </p:cNvPr>
          <p:cNvSpPr txBox="1"/>
          <p:nvPr/>
        </p:nvSpPr>
        <p:spPr>
          <a:xfrm>
            <a:off x="8753685" y="870735"/>
            <a:ext cx="328762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main obstacles are limited options, high implementation costs, and poor predictability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7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/>
              <a:t>Which factor is the most important in supply chain management?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4ACC049-E3DF-498F-B252-E7AA5122D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784310"/>
              </p:ext>
            </p:extLst>
          </p:nvPr>
        </p:nvGraphicFramePr>
        <p:xfrm>
          <a:off x="421343" y="898398"/>
          <a:ext cx="8332342" cy="52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9AE09ED-D710-4986-B45F-94E81BCFAE02}"/>
              </a:ext>
            </a:extLst>
          </p:cNvPr>
          <p:cNvSpPr txBox="1"/>
          <p:nvPr/>
        </p:nvSpPr>
        <p:spPr>
          <a:xfrm>
            <a:off x="8753685" y="870735"/>
            <a:ext cx="3287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balance between cost and speed with the flexibility to respond to short-term changes is a top priority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3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/>
              <a:t>What supply chain models do you use?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137B8B6-A364-420B-9AA4-7A11B72EC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653020"/>
              </p:ext>
            </p:extLst>
          </p:nvPr>
        </p:nvGraphicFramePr>
        <p:xfrm>
          <a:off x="421343" y="873505"/>
          <a:ext cx="8332342" cy="533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45FC9ADA-2BBA-419C-897E-09AFCBA8CA35}"/>
              </a:ext>
            </a:extLst>
          </p:cNvPr>
          <p:cNvSpPr txBox="1"/>
          <p:nvPr/>
        </p:nvSpPr>
        <p:spPr>
          <a:xfrm>
            <a:off x="8753685" y="870735"/>
            <a:ext cx="3287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Strong supplier-customer collaboration - a proven approach to supply chain security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1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</p:spPr>
        <p:txBody>
          <a:bodyPr>
            <a:normAutofit fontScale="90000"/>
          </a:bodyPr>
          <a:lstStyle/>
          <a:p>
            <a:pPr fontAlgn="b"/>
            <a:r>
              <a:rPr lang="en-US" dirty="0"/>
              <a:t>Which of the following trends do you expect will have the most significant impact on supply chains in the investment casting industry?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C739EF0F-E4FF-49DC-80EB-22AA22E46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03733"/>
              </p:ext>
            </p:extLst>
          </p:nvPr>
        </p:nvGraphicFramePr>
        <p:xfrm>
          <a:off x="421343" y="870735"/>
          <a:ext cx="8332342" cy="554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06EBC270-37BC-457E-A1E1-BA6FC620AF51}"/>
              </a:ext>
            </a:extLst>
          </p:cNvPr>
          <p:cNvSpPr txBox="1"/>
          <p:nvPr/>
        </p:nvSpPr>
        <p:spPr>
          <a:xfrm>
            <a:off x="8753685" y="870735"/>
            <a:ext cx="3287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Lack of consistency and forecast quality is the biggest challenge, followed by raw material shortages and price volatility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3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"/>
            <a:r>
              <a:rPr lang="en-US" dirty="0"/>
              <a:t>What strategies or approaches has your company implemented to improve supply chain resilience?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80FCE23-2F4C-4B01-8FF8-810FA57E1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817665"/>
              </p:ext>
            </p:extLst>
          </p:nvPr>
        </p:nvGraphicFramePr>
        <p:xfrm>
          <a:off x="421343" y="817327"/>
          <a:ext cx="8189257" cy="560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C5AE85CD-BD82-4BC9-A19D-CE53611A2141}"/>
              </a:ext>
            </a:extLst>
          </p:cNvPr>
          <p:cNvSpPr txBox="1"/>
          <p:nvPr/>
        </p:nvSpPr>
        <p:spPr>
          <a:xfrm>
            <a:off x="8753685" y="870735"/>
            <a:ext cx="328762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Supplier diversification and supplier-customer collaboration are top strategies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139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"/>
            <a:r>
              <a:rPr lang="en-US" dirty="0"/>
              <a:t>On a scale 1-10, </a:t>
            </a:r>
            <a:br>
              <a:rPr lang="en-US" dirty="0"/>
            </a:br>
            <a:r>
              <a:rPr lang="en-US" dirty="0"/>
              <a:t>how satisfied are you with your current supply chain model?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9C5BA2-ADDE-4EC4-A64D-9EAB80D37929}"/>
              </a:ext>
            </a:extLst>
          </p:cNvPr>
          <p:cNvSpPr txBox="1"/>
          <p:nvPr/>
        </p:nvSpPr>
        <p:spPr>
          <a:xfrm>
            <a:off x="8514809" y="870735"/>
            <a:ext cx="352650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Moderate overall supply chain satisfaction with regional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levels of local supply chain elements correlate with higher satisfaction</a:t>
            </a:r>
            <a:endParaRPr lang="de-DE" sz="20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F98EB09-640B-45C4-ACED-4EE45CC56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660289"/>
              </p:ext>
            </p:extLst>
          </p:nvPr>
        </p:nvGraphicFramePr>
        <p:xfrm>
          <a:off x="421342" y="926947"/>
          <a:ext cx="8189257" cy="535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2A98993C-D551-4554-83B5-09A8748AE444}"/>
              </a:ext>
            </a:extLst>
          </p:cNvPr>
          <p:cNvSpPr/>
          <p:nvPr/>
        </p:nvSpPr>
        <p:spPr>
          <a:xfrm>
            <a:off x="8315112" y="926946"/>
            <a:ext cx="199696" cy="5357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447D623F-2878-44F4-9327-5A239D8B6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539387"/>
              </p:ext>
            </p:extLst>
          </p:nvPr>
        </p:nvGraphicFramePr>
        <p:xfrm>
          <a:off x="6310493" y="3469907"/>
          <a:ext cx="5806163" cy="297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18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48C1663-D3AB-4F46-896F-8FFCA329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 err="1"/>
              <a:t>Deployment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multiple </a:t>
            </a:r>
            <a:r>
              <a:rPr lang="de-DE" i="1" dirty="0" err="1"/>
              <a:t>supply</a:t>
            </a:r>
            <a:r>
              <a:rPr lang="de-DE" i="1" dirty="0"/>
              <a:t> </a:t>
            </a:r>
            <a:r>
              <a:rPr lang="de-DE" i="1" dirty="0" err="1"/>
              <a:t>chain</a:t>
            </a:r>
            <a:r>
              <a:rPr lang="de-DE" i="1" dirty="0"/>
              <a:t> </a:t>
            </a:r>
            <a:r>
              <a:rPr lang="de-DE" i="1" dirty="0" err="1"/>
              <a:t>methods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critical</a:t>
            </a:r>
            <a:r>
              <a:rPr lang="de-DE" i="1" dirty="0"/>
              <a:t> </a:t>
            </a:r>
            <a:r>
              <a:rPr lang="de-DE" i="1" dirty="0" err="1"/>
              <a:t>components</a:t>
            </a:r>
            <a:endParaRPr lang="de-DE" i="1" dirty="0"/>
          </a:p>
          <a:p>
            <a:pPr lvl="1"/>
            <a:r>
              <a:rPr lang="de-DE" dirty="0"/>
              <a:t>Long-term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agreement</a:t>
            </a:r>
            <a:endParaRPr lang="de-DE" dirty="0"/>
          </a:p>
          <a:p>
            <a:pPr lvl="1"/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supply</a:t>
            </a:r>
            <a:endParaRPr lang="de-DE" dirty="0"/>
          </a:p>
          <a:p>
            <a:pPr lvl="1"/>
            <a:r>
              <a:rPr lang="de-DE" dirty="0"/>
              <a:t>Flexible </a:t>
            </a:r>
            <a:r>
              <a:rPr lang="de-DE" dirty="0" err="1"/>
              <a:t>transportation</a:t>
            </a:r>
            <a:endParaRPr lang="de-DE" dirty="0"/>
          </a:p>
          <a:p>
            <a:pPr lvl="1"/>
            <a:r>
              <a:rPr lang="de-DE" dirty="0"/>
              <a:t>Dual source </a:t>
            </a:r>
            <a:r>
              <a:rPr lang="de-DE" dirty="0" err="1"/>
              <a:t>qualification</a:t>
            </a:r>
            <a:endParaRPr lang="de-DE" dirty="0"/>
          </a:p>
          <a:p>
            <a:pPr lvl="2"/>
            <a:endParaRPr lang="en-US" dirty="0"/>
          </a:p>
          <a:p>
            <a:r>
              <a:rPr lang="en-US" i="1" dirty="0"/>
              <a:t>Emerging technology and concepts</a:t>
            </a:r>
          </a:p>
          <a:p>
            <a:pPr lvl="1"/>
            <a:r>
              <a:rPr lang="en-US" dirty="0"/>
              <a:t>Adoption of AI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5BC011-8F9D-4E52-92DD-F7DA5A5A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122C4E-AD64-4F16-9B3A-657B47E7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Zircoa </a:t>
            </a:r>
            <a:r>
              <a:rPr lang="de-DE" dirty="0" err="1"/>
              <a:t>Observations</a:t>
            </a:r>
            <a:r>
              <a:rPr lang="de-DE" dirty="0"/>
              <a:t> in Best-Practice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E256C9-810D-4FD1-BC30-025DC5FBF2C9}"/>
              </a:ext>
            </a:extLst>
          </p:cNvPr>
          <p:cNvSpPr txBox="1"/>
          <p:nvPr/>
        </p:nvSpPr>
        <p:spPr>
          <a:xfrm>
            <a:off x="7837784" y="1797784"/>
            <a:ext cx="37973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„Never </a:t>
            </a:r>
            <a:r>
              <a:rPr lang="de-DE" sz="2400" i="1" dirty="0" err="1"/>
              <a:t>leave</a:t>
            </a:r>
            <a:r>
              <a:rPr lang="de-DE" sz="2400" i="1" dirty="0"/>
              <a:t> a </a:t>
            </a:r>
            <a:r>
              <a:rPr lang="de-DE" sz="2400" i="1" dirty="0" err="1"/>
              <a:t>precision</a:t>
            </a:r>
            <a:r>
              <a:rPr lang="de-DE" sz="2400" i="1" dirty="0"/>
              <a:t> </a:t>
            </a:r>
            <a:r>
              <a:rPr lang="de-DE" sz="2400" i="1" dirty="0" err="1"/>
              <a:t>caster</a:t>
            </a:r>
            <a:r>
              <a:rPr lang="de-DE" sz="2400" i="1" dirty="0"/>
              <a:t> </a:t>
            </a:r>
            <a:r>
              <a:rPr lang="de-DE" sz="2400" i="1" dirty="0" err="1"/>
              <a:t>without</a:t>
            </a:r>
            <a:r>
              <a:rPr lang="de-DE" sz="2400" i="1" dirty="0"/>
              <a:t> a </a:t>
            </a:r>
            <a:r>
              <a:rPr lang="de-DE" sz="2400" i="1" dirty="0" err="1"/>
              <a:t>crucible</a:t>
            </a:r>
            <a:r>
              <a:rPr lang="de-DE" sz="2400" i="1" dirty="0"/>
              <a:t>“</a:t>
            </a:r>
            <a:r>
              <a:rPr lang="de-DE" i="1" baseline="30000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1600" dirty="0"/>
              <a:t>* Richard Funk, </a:t>
            </a:r>
            <a:r>
              <a:rPr lang="de-DE" sz="1600" dirty="0" err="1"/>
              <a:t>retired</a:t>
            </a:r>
            <a:r>
              <a:rPr lang="de-DE" sz="1600" dirty="0"/>
              <a:t> </a:t>
            </a:r>
            <a:r>
              <a:rPr lang="de-DE" sz="1600" dirty="0" err="1"/>
              <a:t>crucible</a:t>
            </a:r>
            <a:r>
              <a:rPr lang="de-DE" sz="1600" dirty="0"/>
              <a:t> </a:t>
            </a:r>
            <a:r>
              <a:rPr lang="de-DE" sz="1600" dirty="0" err="1"/>
              <a:t>product</a:t>
            </a:r>
            <a:r>
              <a:rPr lang="de-DE" sz="1600" dirty="0"/>
              <a:t> </a:t>
            </a:r>
            <a:r>
              <a:rPr lang="de-DE" sz="1600" dirty="0" err="1"/>
              <a:t>manager</a:t>
            </a:r>
            <a:r>
              <a:rPr lang="de-DE" sz="1600" dirty="0"/>
              <a:t>, Zircoa Inc.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2FF707-3663-4A38-8881-62862F430AA7}"/>
              </a:ext>
            </a:extLst>
          </p:cNvPr>
          <p:cNvSpPr txBox="1"/>
          <p:nvPr/>
        </p:nvSpPr>
        <p:spPr>
          <a:xfrm>
            <a:off x="7837784" y="3671888"/>
            <a:ext cx="37973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Industry leading manufacturing time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9167CFA-6C54-4367-AC84-907E17C0EA4F}"/>
              </a:ext>
            </a:extLst>
          </p:cNvPr>
          <p:cNvSpPr txBox="1"/>
          <p:nvPr/>
        </p:nvSpPr>
        <p:spPr>
          <a:xfrm>
            <a:off x="7837784" y="4764208"/>
            <a:ext cx="37973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“Revolutionize</a:t>
            </a:r>
            <a:r>
              <a:rPr lang="de-DE" sz="2400" i="1" dirty="0"/>
              <a:t> </a:t>
            </a:r>
            <a:r>
              <a:rPr lang="de-DE" sz="2400" i="1" dirty="0" err="1"/>
              <a:t>Delivery</a:t>
            </a:r>
            <a:r>
              <a:rPr lang="de-DE" sz="2400" i="1" dirty="0"/>
              <a:t>“</a:t>
            </a:r>
            <a:endParaRPr lang="de-DE" i="1" baseline="30000" dirty="0"/>
          </a:p>
        </p:txBody>
      </p:sp>
    </p:spTree>
    <p:extLst>
      <p:ext uri="{BB962C8B-B14F-4D97-AF65-F5344CB8AC3E}">
        <p14:creationId xmlns:p14="http://schemas.microsoft.com/office/powerpoint/2010/main" val="958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A0EF40-378C-45EF-84C8-29666C3CB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Challenges: </a:t>
            </a:r>
            <a:r>
              <a:rPr lang="en-US" dirty="0"/>
              <a:t>Raw material shortages, transportation disruptions, cost escalation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Geopolitical shifts: </a:t>
            </a:r>
            <a:r>
              <a:rPr lang="en-US" dirty="0"/>
              <a:t>Supplier diversification to mitigate risk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Sustainability: </a:t>
            </a:r>
            <a:r>
              <a:rPr lang="en-US" dirty="0"/>
              <a:t>Meeting regulatory and consumer demands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Technological Advances: </a:t>
            </a:r>
            <a:r>
              <a:rPr lang="en-US" dirty="0"/>
              <a:t>Adoption of AI and data analytics to improve efficiency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Strategy: </a:t>
            </a:r>
            <a:r>
              <a:rPr lang="en-US" dirty="0"/>
              <a:t>Proactively adapt to ensure competitiveness and resilience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de-DE" dirty="0"/>
              <a:t>Key Take-Aways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574659-7B47-4241-91CF-55E50C7E7BC3}"/>
              </a:ext>
            </a:extLst>
          </p:cNvPr>
          <p:cNvSpPr txBox="1"/>
          <p:nvPr/>
        </p:nvSpPr>
        <p:spPr>
          <a:xfrm>
            <a:off x="421341" y="4695825"/>
            <a:ext cx="104775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i="1" dirty="0"/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chain agility and collaboration is key to a resilient supply chain</a:t>
            </a:r>
            <a:endParaRPr lang="de-D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EF67B4-EF7F-4E5E-98C2-A67B4B5D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Zircoa</a:t>
            </a:r>
          </a:p>
          <a:p>
            <a:r>
              <a:rPr lang="de-DE" dirty="0"/>
              <a:t>Supply Chain</a:t>
            </a:r>
          </a:p>
          <a:p>
            <a:r>
              <a:rPr lang="de-DE" dirty="0" err="1"/>
              <a:t>Disruptions</a:t>
            </a:r>
            <a:endParaRPr lang="de-DE" dirty="0"/>
          </a:p>
          <a:p>
            <a:r>
              <a:rPr lang="de-DE" dirty="0"/>
              <a:t>Survey </a:t>
            </a:r>
          </a:p>
          <a:p>
            <a:r>
              <a:rPr lang="de-DE" dirty="0" err="1"/>
              <a:t>Observations</a:t>
            </a:r>
            <a:r>
              <a:rPr lang="de-DE" dirty="0"/>
              <a:t> in Best-Practice</a:t>
            </a:r>
          </a:p>
          <a:p>
            <a:r>
              <a:rPr lang="de-DE" dirty="0"/>
              <a:t>Key Take-Aways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980F2C-68A8-4EF8-ACCD-24FBA20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5CC6D53-2A2B-47D2-94AB-D6B3A7E5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7325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CD613E9-7F34-4C49-A5BD-F795F0676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8" y="2248866"/>
            <a:ext cx="6233834" cy="40843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38067" y="2299666"/>
            <a:ext cx="413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err="1"/>
              <a:t>Deliver</a:t>
            </a:r>
            <a:r>
              <a:rPr lang="de-DE" sz="3200" b="1" i="1" dirty="0"/>
              <a:t> </a:t>
            </a:r>
            <a:r>
              <a:rPr lang="de-DE" sz="3200" b="1" i="1" dirty="0" err="1"/>
              <a:t>What</a:t>
            </a:r>
            <a:r>
              <a:rPr lang="de-DE" sz="3200" b="1" i="1" dirty="0"/>
              <a:t> Matters</a:t>
            </a:r>
            <a:endParaRPr lang="en-US" sz="3200" b="1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F984C4-A381-46C4-BAFE-D80080308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1038949"/>
            <a:ext cx="4238571" cy="126071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8CEBE9E-1F99-44A1-998B-F635BF31DE21}"/>
              </a:ext>
            </a:extLst>
          </p:cNvPr>
          <p:cNvSpPr/>
          <p:nvPr/>
        </p:nvSpPr>
        <p:spPr>
          <a:xfrm>
            <a:off x="9931400" y="25400"/>
            <a:ext cx="2260600" cy="66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5628B-3F34-4D58-9FFF-B2947660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55F9770-DC92-4696-8D11-C49B30EB2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1" y="1021976"/>
            <a:ext cx="6814224" cy="4464653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FE44E5-774E-42A7-88D0-F0DF21C7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Zircoa, Inc., USA</a:t>
            </a:r>
          </a:p>
          <a:p>
            <a:pPr lvl="1"/>
            <a:r>
              <a:rPr lang="en-US" dirty="0"/>
              <a:t>Headquarters</a:t>
            </a:r>
          </a:p>
          <a:p>
            <a:pPr lvl="1"/>
            <a:r>
              <a:rPr lang="en-US" dirty="0"/>
              <a:t>Founded 1952</a:t>
            </a:r>
          </a:p>
          <a:p>
            <a:pPr lvl="1"/>
            <a:r>
              <a:rPr lang="en-US" dirty="0"/>
              <a:t>ISO 9001:2015 with Design</a:t>
            </a:r>
          </a:p>
          <a:p>
            <a:r>
              <a:rPr lang="en-US" dirty="0"/>
              <a:t>Zircoa GmbH, Germany</a:t>
            </a:r>
          </a:p>
          <a:p>
            <a:pPr lvl="1"/>
            <a:r>
              <a:rPr lang="en-US" dirty="0"/>
              <a:t>Sales office EMEA</a:t>
            </a:r>
          </a:p>
          <a:p>
            <a:pPr lvl="1"/>
            <a:r>
              <a:rPr lang="en-US" dirty="0"/>
              <a:t>Founded 2012</a:t>
            </a:r>
          </a:p>
          <a:p>
            <a:pPr lvl="1"/>
            <a:r>
              <a:rPr lang="en-US" dirty="0"/>
              <a:t>100% Subsidiary of Zircoa, Inc.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3E2232-43B6-4E78-BF61-99419433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Zircoa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53637D-6459-4794-BAD3-E210C077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6BC2C8-5BA3-45CE-A923-B68D7E6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29BD39-5177-409D-B3F7-8BDE076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Supply Chain?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FABE24B-8129-453E-B0E7-6C356DFCD83E}"/>
              </a:ext>
            </a:extLst>
          </p:cNvPr>
          <p:cNvSpPr/>
          <p:nvPr/>
        </p:nvSpPr>
        <p:spPr>
          <a:xfrm>
            <a:off x="421343" y="6385997"/>
            <a:ext cx="4841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Source: https://www.sourcemap.com/blog/what-is-supply-chain-mapping</a:t>
            </a:r>
          </a:p>
        </p:txBody>
      </p:sp>
      <p:pic>
        <p:nvPicPr>
          <p:cNvPr id="8" name="Picture 2" descr="https://framerusercontent.com/images/BYyZaVfxvHPC53OG5sOQsnSou4.jpg">
            <a:extLst>
              <a:ext uri="{FF2B5EF4-FFF2-40B4-BE49-F238E27FC236}">
                <a16:creationId xmlns:a16="http://schemas.microsoft.com/office/drawing/2014/main" id="{0EF11DFB-9E7A-40E3-870A-6CF710A6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90" y="850595"/>
            <a:ext cx="7734021" cy="51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9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FAAC9E-D1FC-4DED-88F2-1144C2DB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A45233-27C2-4A1E-BCCF-13BF207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Five Major Supply Chain Drivers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C58EB7-64EB-4F5A-8B57-58136146190F}"/>
              </a:ext>
            </a:extLst>
          </p:cNvPr>
          <p:cNvSpPr txBox="1"/>
          <p:nvPr/>
        </p:nvSpPr>
        <p:spPr>
          <a:xfrm>
            <a:off x="7082146" y="2656908"/>
            <a:ext cx="489213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RESPONSIVENESS versus EFFICIENCY</a:t>
            </a:r>
          </a:p>
          <a:p>
            <a:pPr algn="ctr"/>
            <a:endParaRPr lang="de-DE" sz="1050" b="1" u="sng" dirty="0"/>
          </a:p>
          <a:p>
            <a:r>
              <a:rPr lang="de-DE" sz="1600" dirty="0"/>
              <a:t>The </a:t>
            </a:r>
            <a:r>
              <a:rPr lang="de-DE" sz="1600" dirty="0" err="1"/>
              <a:t>right</a:t>
            </a:r>
            <a:r>
              <a:rPr lang="de-DE" sz="1600" dirty="0"/>
              <a:t> </a:t>
            </a:r>
            <a:r>
              <a:rPr lang="de-DE" sz="1600" dirty="0" err="1"/>
              <a:t>combination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responsiveness</a:t>
            </a:r>
            <a:r>
              <a:rPr lang="de-DE" sz="1600" dirty="0"/>
              <a:t> and </a:t>
            </a:r>
            <a:r>
              <a:rPr lang="de-DE" sz="1600" dirty="0" err="1"/>
              <a:t>efficiency</a:t>
            </a:r>
            <a:r>
              <a:rPr lang="de-DE" sz="1600" dirty="0"/>
              <a:t> in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these</a:t>
            </a:r>
            <a:r>
              <a:rPr lang="de-DE" sz="1600" dirty="0"/>
              <a:t> </a:t>
            </a:r>
            <a:r>
              <a:rPr lang="de-DE" sz="1600" dirty="0" err="1"/>
              <a:t>drivers</a:t>
            </a:r>
            <a:r>
              <a:rPr lang="de-DE" sz="1600" dirty="0"/>
              <a:t> </a:t>
            </a:r>
            <a:r>
              <a:rPr lang="de-DE" sz="1600" dirty="0" err="1"/>
              <a:t>allows</a:t>
            </a:r>
            <a:r>
              <a:rPr lang="de-DE" sz="1600" dirty="0"/>
              <a:t> a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chain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„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throughput</a:t>
            </a:r>
            <a:r>
              <a:rPr lang="de-DE" sz="1600" dirty="0"/>
              <a:t> </a:t>
            </a:r>
            <a:r>
              <a:rPr lang="de-DE" sz="1600" dirty="0" err="1"/>
              <a:t>while</a:t>
            </a:r>
            <a:r>
              <a:rPr lang="de-DE" sz="1600" dirty="0"/>
              <a:t> </a:t>
            </a:r>
            <a:r>
              <a:rPr lang="de-DE" sz="1600" dirty="0" err="1"/>
              <a:t>simultaneously</a:t>
            </a:r>
            <a:r>
              <a:rPr lang="de-DE" sz="1600" dirty="0"/>
              <a:t> </a:t>
            </a:r>
            <a:r>
              <a:rPr lang="de-DE" sz="1600" dirty="0" err="1"/>
              <a:t>reducing</a:t>
            </a:r>
            <a:r>
              <a:rPr lang="de-DE" sz="1600" dirty="0"/>
              <a:t> </a:t>
            </a:r>
            <a:r>
              <a:rPr lang="de-DE" sz="1600" dirty="0" err="1"/>
              <a:t>inventory</a:t>
            </a:r>
            <a:r>
              <a:rPr lang="de-DE" sz="1600" dirty="0"/>
              <a:t> and </a:t>
            </a:r>
            <a:r>
              <a:rPr lang="de-DE" sz="1600" dirty="0" err="1"/>
              <a:t>operating</a:t>
            </a:r>
            <a:r>
              <a:rPr lang="de-DE" sz="1600" dirty="0"/>
              <a:t> </a:t>
            </a:r>
            <a:r>
              <a:rPr lang="de-DE" sz="1600" dirty="0" err="1"/>
              <a:t>expense</a:t>
            </a:r>
            <a:r>
              <a:rPr lang="de-DE" sz="1600" dirty="0"/>
              <a:t>.“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014ACE1-B3A4-46C0-BE5A-4325F5431F81}"/>
              </a:ext>
            </a:extLst>
          </p:cNvPr>
          <p:cNvSpPr/>
          <p:nvPr/>
        </p:nvSpPr>
        <p:spPr>
          <a:xfrm>
            <a:off x="2856162" y="2487123"/>
            <a:ext cx="2290408" cy="19404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5.</a:t>
            </a:r>
          </a:p>
          <a:p>
            <a:pPr algn="ctr"/>
            <a:r>
              <a:rPr lang="de-DE" b="1" u="sng" dirty="0"/>
              <a:t>Information</a:t>
            </a:r>
          </a:p>
          <a:p>
            <a:pPr algn="ctr"/>
            <a:r>
              <a:rPr lang="de-DE" dirty="0"/>
              <a:t>Basis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decisions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BE74701-9C2C-4953-AD48-774F4A44CCA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2866275" y="1660015"/>
            <a:ext cx="227018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29839F9-8ED6-42FD-A2EA-604E7E2800C5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V="1">
            <a:off x="1647154" y="2321734"/>
            <a:ext cx="521" cy="227121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2752277-CA20-4431-AFC8-DCA6AD5C52EE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6354535" y="2321734"/>
            <a:ext cx="0" cy="227121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FC45F7E-792E-4A1E-B68A-6B60BBEA1D3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65232" y="5254667"/>
            <a:ext cx="227122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CDBFCFCB-EACF-43B2-8DB1-F96027CB40B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836069" y="2286000"/>
            <a:ext cx="355515" cy="485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B6282EE-9A0C-40F2-A480-DAB39BD93430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4811148" y="2286000"/>
            <a:ext cx="355515" cy="485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B39138D-8733-4958-8052-FD628A1F9528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2835547" y="4143389"/>
            <a:ext cx="356037" cy="485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60BA463-1CEC-4C3B-99D2-8BE6579E3F8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4811148" y="4143389"/>
            <a:ext cx="355515" cy="485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EACF41F3-F809-4558-8171-7692A9F2DABF}"/>
              </a:ext>
            </a:extLst>
          </p:cNvPr>
          <p:cNvSpPr/>
          <p:nvPr/>
        </p:nvSpPr>
        <p:spPr>
          <a:xfrm>
            <a:off x="421343" y="6385997"/>
            <a:ext cx="5003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Source: Hugos, </a:t>
            </a:r>
            <a:r>
              <a:rPr lang="en-US" sz="1200" dirty="0"/>
              <a:t>Essentials of Supply Chain Management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7AFEC7-C5B7-4F1F-9887-FEC4A82471C2}"/>
              </a:ext>
            </a:extLst>
          </p:cNvPr>
          <p:cNvSpPr txBox="1"/>
          <p:nvPr/>
        </p:nvSpPr>
        <p:spPr>
          <a:xfrm>
            <a:off x="5136456" y="4592947"/>
            <a:ext cx="2436157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3.</a:t>
            </a:r>
          </a:p>
          <a:p>
            <a:pPr algn="ctr"/>
            <a:r>
              <a:rPr lang="de-DE" sz="2000" b="1" u="sng" dirty="0"/>
              <a:t>Location</a:t>
            </a:r>
          </a:p>
          <a:p>
            <a:pPr algn="ctr"/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de-DE" sz="2000" dirty="0" err="1"/>
              <a:t>best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do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activity</a:t>
            </a: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DFDDE9-F1DF-4740-927C-65C178A528B6}"/>
              </a:ext>
            </a:extLst>
          </p:cNvPr>
          <p:cNvSpPr txBox="1"/>
          <p:nvPr/>
        </p:nvSpPr>
        <p:spPr>
          <a:xfrm>
            <a:off x="5136456" y="998295"/>
            <a:ext cx="2436157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2.</a:t>
            </a:r>
          </a:p>
          <a:p>
            <a:pPr algn="ctr"/>
            <a:r>
              <a:rPr lang="de-DE" sz="2000" b="1" u="sng" dirty="0" err="1"/>
              <a:t>Inventory</a:t>
            </a:r>
            <a:endParaRPr lang="de-DE" sz="2000" b="1" u="sng" dirty="0"/>
          </a:p>
          <a:p>
            <a:pPr algn="ctr"/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,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store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C512C1-E5D4-4404-AEFD-3C107EFBE5F8}"/>
              </a:ext>
            </a:extLst>
          </p:cNvPr>
          <p:cNvSpPr txBox="1"/>
          <p:nvPr/>
        </p:nvSpPr>
        <p:spPr>
          <a:xfrm>
            <a:off x="429075" y="998295"/>
            <a:ext cx="2437200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1.</a:t>
            </a:r>
          </a:p>
          <a:p>
            <a:pPr algn="ctr"/>
            <a:r>
              <a:rPr lang="de-DE" sz="2000" b="1" u="sng" dirty="0" err="1"/>
              <a:t>Production</a:t>
            </a:r>
            <a:endParaRPr lang="de-DE" sz="2000" b="1" u="sng" dirty="0"/>
          </a:p>
          <a:p>
            <a:pPr algn="ctr"/>
            <a:r>
              <a:rPr lang="de-DE" sz="2000" dirty="0" err="1"/>
              <a:t>What</a:t>
            </a:r>
            <a:r>
              <a:rPr lang="de-DE" sz="2000" dirty="0"/>
              <a:t>, </a:t>
            </a:r>
            <a:r>
              <a:rPr lang="de-DE" sz="2000" dirty="0" err="1"/>
              <a:t>how</a:t>
            </a:r>
            <a:r>
              <a:rPr lang="de-DE" sz="2000" dirty="0"/>
              <a:t>, and 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produce</a:t>
            </a:r>
            <a:endParaRPr lang="de-DE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243518-E505-4679-9941-FA550D736583}"/>
              </a:ext>
            </a:extLst>
          </p:cNvPr>
          <p:cNvSpPr txBox="1"/>
          <p:nvPr/>
        </p:nvSpPr>
        <p:spPr>
          <a:xfrm>
            <a:off x="429075" y="4592947"/>
            <a:ext cx="2436157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4.</a:t>
            </a:r>
          </a:p>
          <a:p>
            <a:pPr algn="ctr"/>
            <a:r>
              <a:rPr lang="de-DE" sz="2000" b="1" u="sng" dirty="0"/>
              <a:t>Transportation</a:t>
            </a:r>
          </a:p>
          <a:p>
            <a:pPr algn="ctr"/>
            <a:r>
              <a:rPr lang="de-DE" sz="2000" dirty="0" err="1"/>
              <a:t>How</a:t>
            </a:r>
            <a:r>
              <a:rPr lang="de-DE" sz="2000" dirty="0"/>
              <a:t> and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move</a:t>
            </a:r>
            <a:r>
              <a:rPr lang="de-DE" sz="2000" dirty="0"/>
              <a:t> </a:t>
            </a:r>
            <a:r>
              <a:rPr lang="de-DE" sz="2000" dirty="0" err="1"/>
              <a:t>product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0925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72E4BE-8F04-46A9-9210-E9965633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9A0F7C-FC7C-47FA-929C-F58E8FD7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Supply Chain </a:t>
            </a:r>
            <a:r>
              <a:rPr lang="de-DE" dirty="0" err="1"/>
              <a:t>Disruptions</a:t>
            </a:r>
            <a:r>
              <a:rPr lang="de-DE" dirty="0"/>
              <a:t> – </a:t>
            </a:r>
            <a:r>
              <a:rPr lang="de-DE" dirty="0" err="1"/>
              <a:t>Past</a:t>
            </a:r>
            <a:r>
              <a:rPr lang="de-DE" dirty="0"/>
              <a:t> 100 </a:t>
            </a:r>
            <a:r>
              <a:rPr lang="de-DE" dirty="0" err="1"/>
              <a:t>Years</a:t>
            </a:r>
            <a:r>
              <a:rPr lang="de-DE" dirty="0"/>
              <a:t>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DD8203B-14D8-41FF-A988-3669F9CC5336}"/>
              </a:ext>
            </a:extLst>
          </p:cNvPr>
          <p:cNvCxnSpPr/>
          <p:nvPr/>
        </p:nvCxnSpPr>
        <p:spPr>
          <a:xfrm>
            <a:off x="167811" y="3429000"/>
            <a:ext cx="118563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94D4B16-707B-4824-B304-6B793D34F70A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556916" y="2578001"/>
            <a:ext cx="0" cy="8541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07BA1609-49A1-4A61-A2DB-DEE021019755}"/>
              </a:ext>
            </a:extLst>
          </p:cNvPr>
          <p:cNvSpPr txBox="1"/>
          <p:nvPr/>
        </p:nvSpPr>
        <p:spPr>
          <a:xfrm>
            <a:off x="838521" y="1931670"/>
            <a:ext cx="143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1939-1945: </a:t>
            </a:r>
          </a:p>
          <a:p>
            <a:r>
              <a:rPr lang="de-DE" dirty="0"/>
              <a:t>World War II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2DB0234-0C30-46BD-953E-D508AF3532D7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1057263" y="3428248"/>
            <a:ext cx="0" cy="4714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B1CDDF90-8A25-490B-8882-76650C5B9A71}"/>
              </a:ext>
            </a:extLst>
          </p:cNvPr>
          <p:cNvSpPr txBox="1"/>
          <p:nvPr/>
        </p:nvSpPr>
        <p:spPr>
          <a:xfrm>
            <a:off x="421343" y="3899731"/>
            <a:ext cx="127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1929-1939: Great Depression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7C73A2D6-429F-4B35-AFF2-C690CE7FCE68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4369421" y="3072394"/>
            <a:ext cx="0" cy="352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4A78D7D1-AE2D-4EB4-9BA8-3E79B7A1C517}"/>
              </a:ext>
            </a:extLst>
          </p:cNvPr>
          <p:cNvSpPr txBox="1"/>
          <p:nvPr/>
        </p:nvSpPr>
        <p:spPr>
          <a:xfrm>
            <a:off x="3651032" y="2426063"/>
            <a:ext cx="143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1973 &amp; 1979: </a:t>
            </a:r>
          </a:p>
          <a:p>
            <a:r>
              <a:rPr lang="de-DE" dirty="0"/>
              <a:t>Oil Crisis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2F3A1963-95DB-49A7-915F-BA2E7770EAF2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6244800" y="3427627"/>
            <a:ext cx="0" cy="649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9CA0E521-43F1-432A-B94E-C8BB5EEB7429}"/>
              </a:ext>
            </a:extLst>
          </p:cNvPr>
          <p:cNvSpPr txBox="1"/>
          <p:nvPr/>
        </p:nvSpPr>
        <p:spPr>
          <a:xfrm>
            <a:off x="6968430" y="1719838"/>
            <a:ext cx="1030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2001: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9/11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Terrorist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Attacks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539C62B-11F6-4773-BAAA-E7182EEA29C3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9088497" y="3428610"/>
            <a:ext cx="0" cy="1051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528E4D19-E4EF-46CA-B56E-864C418A1884}"/>
              </a:ext>
            </a:extLst>
          </p:cNvPr>
          <p:cNvSpPr txBox="1"/>
          <p:nvPr/>
        </p:nvSpPr>
        <p:spPr>
          <a:xfrm>
            <a:off x="8272599" y="4480398"/>
            <a:ext cx="163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2008: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Global Financial Crisis</a:t>
            </a: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65D6E3AA-D458-4F0D-9967-BA23582C2F8F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11146172" y="3427549"/>
            <a:ext cx="0" cy="4526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26F8D83E-A0A5-4E5F-9A13-4FFA0A5C2232}"/>
              </a:ext>
            </a:extLst>
          </p:cNvPr>
          <p:cNvSpPr txBox="1"/>
          <p:nvPr/>
        </p:nvSpPr>
        <p:spPr>
          <a:xfrm>
            <a:off x="10427780" y="3880233"/>
            <a:ext cx="143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2018-today: </a:t>
            </a:r>
            <a:r>
              <a:rPr lang="en-US" dirty="0"/>
              <a:t>U.S.-China Trade Tensions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282AF2B-1F84-483A-BA0D-80563819CEFA}"/>
              </a:ext>
            </a:extLst>
          </p:cNvPr>
          <p:cNvSpPr txBox="1"/>
          <p:nvPr/>
        </p:nvSpPr>
        <p:spPr>
          <a:xfrm>
            <a:off x="2379199" y="4456583"/>
            <a:ext cx="127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1959: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Suez </a:t>
            </a:r>
            <a:r>
              <a:rPr 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Canal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Crisis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AB56432-3EC7-4D5B-A779-2E3687C70728}"/>
              </a:ext>
            </a:extLst>
          </p:cNvPr>
          <p:cNvSpPr txBox="1"/>
          <p:nvPr/>
        </p:nvSpPr>
        <p:spPr>
          <a:xfrm>
            <a:off x="9493115" y="1537264"/>
            <a:ext cx="14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2011: </a:t>
            </a:r>
          </a:p>
          <a:p>
            <a:r>
              <a:rPr lang="de-DE" dirty="0" err="1"/>
              <a:t>Tohoku</a:t>
            </a:r>
            <a:r>
              <a:rPr lang="de-DE" dirty="0"/>
              <a:t> </a:t>
            </a:r>
            <a:r>
              <a:rPr lang="de-DE" dirty="0" err="1"/>
              <a:t>Earthquake</a:t>
            </a:r>
            <a:r>
              <a:rPr lang="de-DE" dirty="0"/>
              <a:t> &amp; Fukushima </a:t>
            </a:r>
            <a:r>
              <a:rPr lang="de-DE" dirty="0" err="1"/>
              <a:t>Disaster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1DA8283-DB4E-488D-8BC4-7416954060AF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015116" y="3433011"/>
            <a:ext cx="0" cy="1023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CC7D1042-6028-48D7-BBBF-325FB0FDED0A}"/>
              </a:ext>
            </a:extLst>
          </p:cNvPr>
          <p:cNvSpPr txBox="1"/>
          <p:nvPr/>
        </p:nvSpPr>
        <p:spPr>
          <a:xfrm>
            <a:off x="5608884" y="4077511"/>
            <a:ext cx="127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1991: </a:t>
            </a:r>
          </a:p>
          <a:p>
            <a:r>
              <a:rPr lang="en-US" dirty="0"/>
              <a:t>Fall of the Soviet Union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41DF737-6278-47D5-B9EC-A94288730CC9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7483561" y="2920167"/>
            <a:ext cx="0" cy="5159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041C1E9F-7A4D-4299-BC08-C15D07FA13E5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206679" y="3014592"/>
            <a:ext cx="0" cy="410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8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72E4BE-8F04-46A9-9210-E9965633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9A0F7C-FC7C-47FA-929C-F58E8FD7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Supply Chain </a:t>
            </a:r>
            <a:r>
              <a:rPr lang="de-DE" dirty="0" err="1"/>
              <a:t>Disruptions</a:t>
            </a:r>
            <a:r>
              <a:rPr lang="de-DE" dirty="0"/>
              <a:t> – </a:t>
            </a:r>
            <a:r>
              <a:rPr lang="de-DE" dirty="0" err="1"/>
              <a:t>Past</a:t>
            </a:r>
            <a:r>
              <a:rPr lang="de-DE" dirty="0"/>
              <a:t> 5 </a:t>
            </a:r>
            <a:r>
              <a:rPr lang="de-DE" dirty="0" err="1"/>
              <a:t>Years</a:t>
            </a:r>
            <a:r>
              <a:rPr lang="de-DE" dirty="0"/>
              <a:t> 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DD8203B-14D8-41FF-A988-3669F9CC5336}"/>
              </a:ext>
            </a:extLst>
          </p:cNvPr>
          <p:cNvCxnSpPr/>
          <p:nvPr/>
        </p:nvCxnSpPr>
        <p:spPr>
          <a:xfrm>
            <a:off x="167811" y="3429000"/>
            <a:ext cx="118563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94D4B16-707B-4824-B304-6B793D34F70A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4180665" y="3442564"/>
            <a:ext cx="0" cy="1026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07BA1609-49A1-4A61-A2DB-DEE021019755}"/>
              </a:ext>
            </a:extLst>
          </p:cNvPr>
          <p:cNvSpPr txBox="1"/>
          <p:nvPr/>
        </p:nvSpPr>
        <p:spPr>
          <a:xfrm>
            <a:off x="3352559" y="4468758"/>
            <a:ext cx="1656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2020-: </a:t>
            </a:r>
          </a:p>
          <a:p>
            <a:r>
              <a:rPr lang="de-DE" dirty="0"/>
              <a:t>Global Semiconductor </a:t>
            </a:r>
            <a:r>
              <a:rPr lang="de-DE" dirty="0" err="1"/>
              <a:t>Shortage</a:t>
            </a:r>
            <a:r>
              <a:rPr lang="de-DE" dirty="0"/>
              <a:t> 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2DB0234-0C30-46BD-953E-D508AF3532D7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2387714" y="2839268"/>
            <a:ext cx="0" cy="576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B1CDDF90-8A25-490B-8882-76650C5B9A71}"/>
              </a:ext>
            </a:extLst>
          </p:cNvPr>
          <p:cNvSpPr txBox="1"/>
          <p:nvPr/>
        </p:nvSpPr>
        <p:spPr>
          <a:xfrm>
            <a:off x="1751794" y="1915938"/>
            <a:ext cx="127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2020-: COVID-</a:t>
            </a:r>
            <a:r>
              <a:rPr lang="de-DE" dirty="0" err="1"/>
              <a:t>Pandemic</a:t>
            </a:r>
            <a:endParaRPr lang="de-DE" dirty="0"/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7C73A2D6-429F-4B35-AFF2-C690CE7FCE68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7674501" y="3442564"/>
            <a:ext cx="0" cy="550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4A78D7D1-AE2D-4EB4-9BA8-3E79B7A1C517}"/>
              </a:ext>
            </a:extLst>
          </p:cNvPr>
          <p:cNvSpPr txBox="1"/>
          <p:nvPr/>
        </p:nvSpPr>
        <p:spPr>
          <a:xfrm>
            <a:off x="6938461" y="3993032"/>
            <a:ext cx="147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2021: </a:t>
            </a:r>
          </a:p>
          <a:p>
            <a:r>
              <a:rPr lang="en-US" dirty="0"/>
              <a:t>Suez Canal Blockage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2F3A1963-95DB-49A7-915F-BA2E7770EAF2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5973616" y="2463454"/>
            <a:ext cx="0" cy="951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9CA0E521-43F1-432A-B94E-C8BB5EEB7429}"/>
              </a:ext>
            </a:extLst>
          </p:cNvPr>
          <p:cNvSpPr txBox="1"/>
          <p:nvPr/>
        </p:nvSpPr>
        <p:spPr>
          <a:xfrm>
            <a:off x="5337696" y="1540124"/>
            <a:ext cx="127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2021: Container </a:t>
            </a:r>
            <a:r>
              <a:rPr lang="de-DE" dirty="0" err="1"/>
              <a:t>Shortage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539C62B-11F6-4773-BAAA-E7182EEA29C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9555365" y="2967140"/>
            <a:ext cx="0" cy="468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528E4D19-E4EF-46CA-B56E-864C418A1884}"/>
              </a:ext>
            </a:extLst>
          </p:cNvPr>
          <p:cNvSpPr txBox="1"/>
          <p:nvPr/>
        </p:nvSpPr>
        <p:spPr>
          <a:xfrm>
            <a:off x="8739467" y="2043810"/>
            <a:ext cx="163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2022: </a:t>
            </a:r>
          </a:p>
          <a:p>
            <a:r>
              <a:rPr lang="de-DE" dirty="0"/>
              <a:t>Russia-Ukraine War</a:t>
            </a: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65D6E3AA-D458-4F0D-9967-BA23582C2F8F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10822423" y="3422299"/>
            <a:ext cx="2" cy="5707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26F8D83E-A0A5-4E5F-9A13-4FFA0A5C2232}"/>
              </a:ext>
            </a:extLst>
          </p:cNvPr>
          <p:cNvSpPr txBox="1"/>
          <p:nvPr/>
        </p:nvSpPr>
        <p:spPr>
          <a:xfrm>
            <a:off x="10700186" y="3993032"/>
            <a:ext cx="24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?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A78192A-4E07-4C18-8F78-46A486C0C945}"/>
              </a:ext>
            </a:extLst>
          </p:cNvPr>
          <p:cNvSpPr txBox="1"/>
          <p:nvPr/>
        </p:nvSpPr>
        <p:spPr>
          <a:xfrm>
            <a:off x="480123" y="3993032"/>
            <a:ext cx="94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2020: </a:t>
            </a:r>
          </a:p>
          <a:p>
            <a:r>
              <a:rPr lang="en-US" dirty="0"/>
              <a:t>Brexit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710F033-6231-402E-86CD-5472CDC0873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951496" y="3428610"/>
            <a:ext cx="0" cy="564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0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6ECF82-A555-4AA0-BAB9-0538E095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Zircoa Survey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863295-CA92-4C0B-92A1-0C0D7E44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13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4D9123-733B-42AE-B9E3-0B5F5FD9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019D5F-8A70-416A-A127-98C09720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en-US" dirty="0"/>
              <a:t>Demographic Information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A425B802-3E0F-454D-9D10-2CC292CED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455533"/>
              </p:ext>
            </p:extLst>
          </p:nvPr>
        </p:nvGraphicFramePr>
        <p:xfrm>
          <a:off x="7598396" y="36878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6047E0D2-C88C-42AD-B03C-2EE319C0A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0505"/>
              </p:ext>
            </p:extLst>
          </p:nvPr>
        </p:nvGraphicFramePr>
        <p:xfrm>
          <a:off x="106668" y="914401"/>
          <a:ext cx="7636807" cy="52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5303447-AA42-4A35-8043-F4E3F8E83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04958"/>
              </p:ext>
            </p:extLst>
          </p:nvPr>
        </p:nvGraphicFramePr>
        <p:xfrm>
          <a:off x="7738070" y="724985"/>
          <a:ext cx="4292652" cy="31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76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Widescreen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Resilient Supply Chains:  Market-Proven Concepts for the Investment Casting Industry</vt:lpstr>
      <vt:lpstr>Outline</vt:lpstr>
      <vt:lpstr>Zircoa</vt:lpstr>
      <vt:lpstr>What is the Supply Chain?</vt:lpstr>
      <vt:lpstr>The Five Major Supply Chain Drivers</vt:lpstr>
      <vt:lpstr>Global Supply Chain Disruptions – Past 100 Years </vt:lpstr>
      <vt:lpstr>Global Supply Chain Disruptions – Past 5 Years </vt:lpstr>
      <vt:lpstr>Zircoa Survey</vt:lpstr>
      <vt:lpstr>Demographic Information</vt:lpstr>
      <vt:lpstr>What is the geographic reach of your supply chain?</vt:lpstr>
      <vt:lpstr>What were the biggest supply chain disruptions you faced in the past five years?</vt:lpstr>
      <vt:lpstr>What is the primary challenge your company faces in achieving a resilient supply chain?</vt:lpstr>
      <vt:lpstr>Which factor is the most important in supply chain management?</vt:lpstr>
      <vt:lpstr>What supply chain models do you use?</vt:lpstr>
      <vt:lpstr>Which of the following trends do you expect will have the most significant impact on supply chains in the investment casting industry?</vt:lpstr>
      <vt:lpstr>What strategies or approaches has your company implemented to improve supply chain resilience?</vt:lpstr>
      <vt:lpstr>On a scale 1-10,  how satisfied are you with your current supply chain model?</vt:lpstr>
      <vt:lpstr>Zircoa Observations in Best-Practice</vt:lpstr>
      <vt:lpstr>Key Take-Aways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Zircoa</dc:title>
  <dc:creator>Schmidt, Tobias</dc:creator>
  <cp:lastModifiedBy>Jake Mochoskay</cp:lastModifiedBy>
  <cp:revision>331</cp:revision>
  <cp:lastPrinted>2025-03-24T10:26:27Z</cp:lastPrinted>
  <dcterms:created xsi:type="dcterms:W3CDTF">2024-06-19T15:58:38Z</dcterms:created>
  <dcterms:modified xsi:type="dcterms:W3CDTF">2025-12-10T12:42:44Z</dcterms:modified>
</cp:coreProperties>
</file>